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1" r:id="rId1"/>
  </p:sldMasterIdLst>
  <p:notesMasterIdLst>
    <p:notesMasterId r:id="rId24"/>
  </p:notesMasterIdLst>
  <p:sldIdLst>
    <p:sldId id="257" r:id="rId2"/>
    <p:sldId id="258" r:id="rId3"/>
    <p:sldId id="259" r:id="rId4"/>
    <p:sldId id="274" r:id="rId5"/>
    <p:sldId id="275" r:id="rId6"/>
    <p:sldId id="276" r:id="rId7"/>
    <p:sldId id="260" r:id="rId8"/>
    <p:sldId id="261" r:id="rId9"/>
    <p:sldId id="262" r:id="rId10"/>
    <p:sldId id="263" r:id="rId11"/>
    <p:sldId id="264" r:id="rId12"/>
    <p:sldId id="265" r:id="rId13"/>
    <p:sldId id="270" r:id="rId14"/>
    <p:sldId id="271" r:id="rId15"/>
    <p:sldId id="266" r:id="rId16"/>
    <p:sldId id="267" r:id="rId17"/>
    <p:sldId id="268" r:id="rId18"/>
    <p:sldId id="277" r:id="rId19"/>
    <p:sldId id="269" r:id="rId20"/>
    <p:sldId id="278" r:id="rId21"/>
    <p:sldId id="272" r:id="rId22"/>
    <p:sldId id="27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A5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815554-CB5D-42B7-AACA-7C091BE53719}" v="3" dt="2021-01-26T16:09:34.2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0" d="100"/>
          <a:sy n="60" d="100"/>
        </p:scale>
        <p:origin x="96" y="12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roop Mukherjee" userId="5fbc6062963ca2c0" providerId="LiveId" clId="{4A815554-CB5D-42B7-AACA-7C091BE53719}"/>
    <pc:docChg chg="undo custSel modSld">
      <pc:chgData name="Abhiroop Mukherjee" userId="5fbc6062963ca2c0" providerId="LiveId" clId="{4A815554-CB5D-42B7-AACA-7C091BE53719}" dt="2021-01-26T16:12:18.021" v="240" actId="20577"/>
      <pc:docMkLst>
        <pc:docMk/>
      </pc:docMkLst>
      <pc:sldChg chg="modSp mod">
        <pc:chgData name="Abhiroop Mukherjee" userId="5fbc6062963ca2c0" providerId="LiveId" clId="{4A815554-CB5D-42B7-AACA-7C091BE53719}" dt="2021-01-26T16:05:55.252" v="20" actId="20577"/>
        <pc:sldMkLst>
          <pc:docMk/>
          <pc:sldMk cId="819735364" sldId="259"/>
        </pc:sldMkLst>
        <pc:spChg chg="mod">
          <ac:chgData name="Abhiroop Mukherjee" userId="5fbc6062963ca2c0" providerId="LiveId" clId="{4A815554-CB5D-42B7-AACA-7C091BE53719}" dt="2021-01-26T16:05:55.252" v="20" actId="20577"/>
          <ac:spMkLst>
            <pc:docMk/>
            <pc:sldMk cId="819735364" sldId="259"/>
            <ac:spMk id="3" creationId="{C6CCE8AB-411A-4358-AD43-90275CD14233}"/>
          </ac:spMkLst>
        </pc:spChg>
      </pc:sldChg>
      <pc:sldChg chg="modSp mod">
        <pc:chgData name="Abhiroop Mukherjee" userId="5fbc6062963ca2c0" providerId="LiveId" clId="{4A815554-CB5D-42B7-AACA-7C091BE53719}" dt="2021-01-26T16:08:23.658" v="64" actId="20577"/>
        <pc:sldMkLst>
          <pc:docMk/>
          <pc:sldMk cId="3917851447" sldId="261"/>
        </pc:sldMkLst>
        <pc:spChg chg="mod">
          <ac:chgData name="Abhiroop Mukherjee" userId="5fbc6062963ca2c0" providerId="LiveId" clId="{4A815554-CB5D-42B7-AACA-7C091BE53719}" dt="2021-01-26T16:08:23.658" v="64" actId="20577"/>
          <ac:spMkLst>
            <pc:docMk/>
            <pc:sldMk cId="3917851447" sldId="261"/>
            <ac:spMk id="3" creationId="{5E7FC2A1-3F3A-4CF2-86AC-CE0C5560534C}"/>
          </ac:spMkLst>
        </pc:spChg>
      </pc:sldChg>
      <pc:sldChg chg="modSp mod">
        <pc:chgData name="Abhiroop Mukherjee" userId="5fbc6062963ca2c0" providerId="LiveId" clId="{4A815554-CB5D-42B7-AACA-7C091BE53719}" dt="2021-01-26T16:09:28.891" v="68" actId="20577"/>
        <pc:sldMkLst>
          <pc:docMk/>
          <pc:sldMk cId="3365215800" sldId="262"/>
        </pc:sldMkLst>
        <pc:spChg chg="mod">
          <ac:chgData name="Abhiroop Mukherjee" userId="5fbc6062963ca2c0" providerId="LiveId" clId="{4A815554-CB5D-42B7-AACA-7C091BE53719}" dt="2021-01-26T16:09:28.891" v="68" actId="20577"/>
          <ac:spMkLst>
            <pc:docMk/>
            <pc:sldMk cId="3365215800" sldId="262"/>
            <ac:spMk id="3" creationId="{F3FA582E-53AF-4F41-BCF3-3BB95B1F165B}"/>
          </ac:spMkLst>
        </pc:spChg>
      </pc:sldChg>
      <pc:sldChg chg="modSp mod">
        <pc:chgData name="Abhiroop Mukherjee" userId="5fbc6062963ca2c0" providerId="LiveId" clId="{4A815554-CB5D-42B7-AACA-7C091BE53719}" dt="2021-01-26T16:12:18.021" v="240" actId="20577"/>
        <pc:sldMkLst>
          <pc:docMk/>
          <pc:sldMk cId="841928597" sldId="265"/>
        </pc:sldMkLst>
        <pc:spChg chg="mod">
          <ac:chgData name="Abhiroop Mukherjee" userId="5fbc6062963ca2c0" providerId="LiveId" clId="{4A815554-CB5D-42B7-AACA-7C091BE53719}" dt="2021-01-26T16:12:18.021" v="240" actId="20577"/>
          <ac:spMkLst>
            <pc:docMk/>
            <pc:sldMk cId="841928597" sldId="265"/>
            <ac:spMk id="3" creationId="{CF8ED587-841F-45D5-AF30-8CFB0A6E4945}"/>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133C07-7B16-4D01-AF8B-26F4D166A103}" type="doc">
      <dgm:prSet loTypeId="urn:microsoft.com/office/officeart/2005/8/layout/process5" loCatId="process" qsTypeId="urn:microsoft.com/office/officeart/2005/8/quickstyle/3d2" qsCatId="3D" csTypeId="urn:microsoft.com/office/officeart/2005/8/colors/colorful1" csCatId="colorful" phldr="1"/>
      <dgm:spPr/>
      <dgm:t>
        <a:bodyPr/>
        <a:lstStyle/>
        <a:p>
          <a:endParaRPr lang="en-GB"/>
        </a:p>
      </dgm:t>
    </dgm:pt>
    <dgm:pt modelId="{EA4663E9-DACD-435A-8389-EA3868E48FF0}">
      <dgm:prSet phldrT="[Text]" custT="1"/>
      <dgm:spPr/>
      <dgm:t>
        <a:bodyPr/>
        <a:lstStyle/>
        <a:p>
          <a:r>
            <a:rPr lang="en-GB" sz="2400"/>
            <a:t>Video Input</a:t>
          </a:r>
          <a:endParaRPr lang="en-GB" sz="2400" dirty="0"/>
        </a:p>
      </dgm:t>
    </dgm:pt>
    <dgm:pt modelId="{7A39C78A-4110-445D-AE93-1504C3DB028B}" type="parTrans" cxnId="{4F29D210-09CC-4199-A614-70EC8C314DBC}">
      <dgm:prSet/>
      <dgm:spPr/>
      <dgm:t>
        <a:bodyPr/>
        <a:lstStyle/>
        <a:p>
          <a:endParaRPr lang="en-GB"/>
        </a:p>
      </dgm:t>
    </dgm:pt>
    <dgm:pt modelId="{F8E016F7-93B7-4233-A0DC-0CC9BD184F56}" type="sibTrans" cxnId="{4F29D210-09CC-4199-A614-70EC8C314DBC}">
      <dgm:prSet/>
      <dgm:spPr/>
      <dgm:t>
        <a:bodyPr/>
        <a:lstStyle/>
        <a:p>
          <a:endParaRPr lang="en-GB"/>
        </a:p>
      </dgm:t>
    </dgm:pt>
    <dgm:pt modelId="{37B42092-FCF7-4D95-B29F-C2A5C57CFFF6}">
      <dgm:prSet phldrT="[Text]" custT="1"/>
      <dgm:spPr/>
      <dgm:t>
        <a:bodyPr/>
        <a:lstStyle/>
        <a:p>
          <a:r>
            <a:rPr lang="en-GB" sz="2400" dirty="0"/>
            <a:t>Processing</a:t>
          </a:r>
        </a:p>
      </dgm:t>
    </dgm:pt>
    <dgm:pt modelId="{A4619829-4580-49F8-83B7-1FD4E4711DB0}" type="parTrans" cxnId="{C8F5F5FF-5A82-4BE7-A3DA-3FBEFEBCB9F0}">
      <dgm:prSet/>
      <dgm:spPr/>
      <dgm:t>
        <a:bodyPr/>
        <a:lstStyle/>
        <a:p>
          <a:endParaRPr lang="en-GB"/>
        </a:p>
      </dgm:t>
    </dgm:pt>
    <dgm:pt modelId="{77ECB3D9-B88D-48F4-829A-67337DA08BD6}" type="sibTrans" cxnId="{C8F5F5FF-5A82-4BE7-A3DA-3FBEFEBCB9F0}">
      <dgm:prSet/>
      <dgm:spPr/>
      <dgm:t>
        <a:bodyPr/>
        <a:lstStyle/>
        <a:p>
          <a:endParaRPr lang="en-GB"/>
        </a:p>
      </dgm:t>
    </dgm:pt>
    <dgm:pt modelId="{5BB8FCA2-7079-4298-8288-B1B11B47813F}">
      <dgm:prSet phldrT="[Text]" custT="1"/>
      <dgm:spPr/>
      <dgm:t>
        <a:bodyPr/>
        <a:lstStyle/>
        <a:p>
          <a:r>
            <a:rPr lang="en-GB" sz="2400"/>
            <a:t>Detecting people</a:t>
          </a:r>
          <a:endParaRPr lang="en-GB" sz="2400" dirty="0"/>
        </a:p>
      </dgm:t>
    </dgm:pt>
    <dgm:pt modelId="{F8F1FDF1-61A9-490A-A519-DC7EB79699C5}" type="parTrans" cxnId="{885ECB48-4922-4929-9BAE-C078268F94BA}">
      <dgm:prSet/>
      <dgm:spPr/>
      <dgm:t>
        <a:bodyPr/>
        <a:lstStyle/>
        <a:p>
          <a:endParaRPr lang="en-GB"/>
        </a:p>
      </dgm:t>
    </dgm:pt>
    <dgm:pt modelId="{562B709C-373A-4ABC-A287-1EA2E81D1024}" type="sibTrans" cxnId="{885ECB48-4922-4929-9BAE-C078268F94BA}">
      <dgm:prSet/>
      <dgm:spPr/>
      <dgm:t>
        <a:bodyPr/>
        <a:lstStyle/>
        <a:p>
          <a:endParaRPr lang="en-GB"/>
        </a:p>
      </dgm:t>
    </dgm:pt>
    <dgm:pt modelId="{0EA88049-44BB-4D14-AA86-1C04DEE05EC2}">
      <dgm:prSet phldrT="[Text]" custT="1"/>
      <dgm:spPr/>
      <dgm:t>
        <a:bodyPr/>
        <a:lstStyle/>
        <a:p>
          <a:r>
            <a:rPr lang="en-GB" sz="2400"/>
            <a:t>Measuring distance between every pair of people</a:t>
          </a:r>
          <a:endParaRPr lang="en-GB" sz="2400" dirty="0"/>
        </a:p>
      </dgm:t>
    </dgm:pt>
    <dgm:pt modelId="{21ED3D29-8A0A-4442-BBFC-70DBC0848B43}" type="parTrans" cxnId="{C35F9B9F-CDDB-4D69-9C2A-D98ABA6B83E9}">
      <dgm:prSet/>
      <dgm:spPr/>
      <dgm:t>
        <a:bodyPr/>
        <a:lstStyle/>
        <a:p>
          <a:endParaRPr lang="en-GB"/>
        </a:p>
      </dgm:t>
    </dgm:pt>
    <dgm:pt modelId="{A2444FEE-59AD-4F0E-9A66-E9C5AB912BC7}" type="sibTrans" cxnId="{C35F9B9F-CDDB-4D69-9C2A-D98ABA6B83E9}">
      <dgm:prSet/>
      <dgm:spPr/>
      <dgm:t>
        <a:bodyPr/>
        <a:lstStyle/>
        <a:p>
          <a:endParaRPr lang="en-GB"/>
        </a:p>
      </dgm:t>
    </dgm:pt>
    <dgm:pt modelId="{68362256-6F9B-47B3-B29B-896BC596E7A9}">
      <dgm:prSet phldrT="[Text]" custT="1"/>
      <dgm:spPr/>
      <dgm:t>
        <a:bodyPr/>
        <a:lstStyle/>
        <a:p>
          <a:r>
            <a:rPr lang="en-GB" sz="2400"/>
            <a:t>Mark the ones violating social distancing norms</a:t>
          </a:r>
          <a:endParaRPr lang="en-GB" sz="2400" dirty="0"/>
        </a:p>
      </dgm:t>
    </dgm:pt>
    <dgm:pt modelId="{B6AD3CE9-CE2C-44F9-A792-BE479A45BCA2}" type="parTrans" cxnId="{401B3382-F0E2-48AF-9853-E6FD9669B024}">
      <dgm:prSet/>
      <dgm:spPr/>
      <dgm:t>
        <a:bodyPr/>
        <a:lstStyle/>
        <a:p>
          <a:endParaRPr lang="en-GB"/>
        </a:p>
      </dgm:t>
    </dgm:pt>
    <dgm:pt modelId="{7F022E6E-18CC-4942-AFEB-9127402F9C92}" type="sibTrans" cxnId="{401B3382-F0E2-48AF-9853-E6FD9669B024}">
      <dgm:prSet/>
      <dgm:spPr/>
      <dgm:t>
        <a:bodyPr/>
        <a:lstStyle/>
        <a:p>
          <a:endParaRPr lang="en-GB"/>
        </a:p>
      </dgm:t>
    </dgm:pt>
    <dgm:pt modelId="{799A47BD-9F24-47B8-B421-55099C8F2B62}" type="pres">
      <dgm:prSet presAssocID="{CB133C07-7B16-4D01-AF8B-26F4D166A103}" presName="diagram" presStyleCnt="0">
        <dgm:presLayoutVars>
          <dgm:dir/>
          <dgm:resizeHandles val="exact"/>
        </dgm:presLayoutVars>
      </dgm:prSet>
      <dgm:spPr/>
    </dgm:pt>
    <dgm:pt modelId="{4E42BF4B-1ED3-4691-9C40-E7C097B891E9}" type="pres">
      <dgm:prSet presAssocID="{EA4663E9-DACD-435A-8389-EA3868E48FF0}" presName="node" presStyleLbl="node1" presStyleIdx="0" presStyleCnt="5">
        <dgm:presLayoutVars>
          <dgm:bulletEnabled val="1"/>
        </dgm:presLayoutVars>
      </dgm:prSet>
      <dgm:spPr/>
    </dgm:pt>
    <dgm:pt modelId="{6A1AC799-9E96-4826-B989-C7B6D0AF2FE1}" type="pres">
      <dgm:prSet presAssocID="{F8E016F7-93B7-4233-A0DC-0CC9BD184F56}" presName="sibTrans" presStyleLbl="sibTrans2D1" presStyleIdx="0" presStyleCnt="4"/>
      <dgm:spPr/>
    </dgm:pt>
    <dgm:pt modelId="{ECF91ACB-5637-40E2-95B0-869B5E23A428}" type="pres">
      <dgm:prSet presAssocID="{F8E016F7-93B7-4233-A0DC-0CC9BD184F56}" presName="connectorText" presStyleLbl="sibTrans2D1" presStyleIdx="0" presStyleCnt="4"/>
      <dgm:spPr/>
    </dgm:pt>
    <dgm:pt modelId="{1FB8C42F-3C76-4776-B679-1A06545DCFBF}" type="pres">
      <dgm:prSet presAssocID="{37B42092-FCF7-4D95-B29F-C2A5C57CFFF6}" presName="node" presStyleLbl="node1" presStyleIdx="1" presStyleCnt="5" custLinFactNeighborX="2704" custLinFactNeighborY="1937">
        <dgm:presLayoutVars>
          <dgm:bulletEnabled val="1"/>
        </dgm:presLayoutVars>
      </dgm:prSet>
      <dgm:spPr/>
    </dgm:pt>
    <dgm:pt modelId="{9CA4802D-7BE3-4505-8781-01111168C8DD}" type="pres">
      <dgm:prSet presAssocID="{77ECB3D9-B88D-48F4-829A-67337DA08BD6}" presName="sibTrans" presStyleLbl="sibTrans2D1" presStyleIdx="1" presStyleCnt="4"/>
      <dgm:spPr/>
    </dgm:pt>
    <dgm:pt modelId="{49A1F8AD-A427-4C49-A463-D6CD27339C58}" type="pres">
      <dgm:prSet presAssocID="{77ECB3D9-B88D-48F4-829A-67337DA08BD6}" presName="connectorText" presStyleLbl="sibTrans2D1" presStyleIdx="1" presStyleCnt="4"/>
      <dgm:spPr/>
    </dgm:pt>
    <dgm:pt modelId="{9193DD41-D0ED-4684-8A1A-A22FD623D034}" type="pres">
      <dgm:prSet presAssocID="{5BB8FCA2-7079-4298-8288-B1B11B47813F}" presName="node" presStyleLbl="node1" presStyleIdx="2" presStyleCnt="5">
        <dgm:presLayoutVars>
          <dgm:bulletEnabled val="1"/>
        </dgm:presLayoutVars>
      </dgm:prSet>
      <dgm:spPr/>
    </dgm:pt>
    <dgm:pt modelId="{1E40BD30-5587-4D44-8FD5-1ACF0BC95D07}" type="pres">
      <dgm:prSet presAssocID="{562B709C-373A-4ABC-A287-1EA2E81D1024}" presName="sibTrans" presStyleLbl="sibTrans2D1" presStyleIdx="2" presStyleCnt="4"/>
      <dgm:spPr/>
    </dgm:pt>
    <dgm:pt modelId="{4C977F6A-5454-4A7A-880E-D3461F300BB6}" type="pres">
      <dgm:prSet presAssocID="{562B709C-373A-4ABC-A287-1EA2E81D1024}" presName="connectorText" presStyleLbl="sibTrans2D1" presStyleIdx="2" presStyleCnt="4"/>
      <dgm:spPr/>
    </dgm:pt>
    <dgm:pt modelId="{EEB39F10-28AF-4104-B051-1B8D7B0F64A9}" type="pres">
      <dgm:prSet presAssocID="{0EA88049-44BB-4D14-AA86-1C04DEE05EC2}" presName="node" presStyleLbl="node1" presStyleIdx="3" presStyleCnt="5">
        <dgm:presLayoutVars>
          <dgm:bulletEnabled val="1"/>
        </dgm:presLayoutVars>
      </dgm:prSet>
      <dgm:spPr/>
    </dgm:pt>
    <dgm:pt modelId="{E5000102-FB15-4F8C-B556-1B0D7E840A21}" type="pres">
      <dgm:prSet presAssocID="{A2444FEE-59AD-4F0E-9A66-E9C5AB912BC7}" presName="sibTrans" presStyleLbl="sibTrans2D1" presStyleIdx="3" presStyleCnt="4"/>
      <dgm:spPr/>
    </dgm:pt>
    <dgm:pt modelId="{3258B456-DA4C-49D6-A00E-032629502EFB}" type="pres">
      <dgm:prSet presAssocID="{A2444FEE-59AD-4F0E-9A66-E9C5AB912BC7}" presName="connectorText" presStyleLbl="sibTrans2D1" presStyleIdx="3" presStyleCnt="4"/>
      <dgm:spPr/>
    </dgm:pt>
    <dgm:pt modelId="{1878E1CD-445D-4FBC-8CA8-528E9BF6EA39}" type="pres">
      <dgm:prSet presAssocID="{68362256-6F9B-47B3-B29B-896BC596E7A9}" presName="node" presStyleLbl="node1" presStyleIdx="4" presStyleCnt="5" custLinFactNeighborX="-2050">
        <dgm:presLayoutVars>
          <dgm:bulletEnabled val="1"/>
        </dgm:presLayoutVars>
      </dgm:prSet>
      <dgm:spPr/>
    </dgm:pt>
  </dgm:ptLst>
  <dgm:cxnLst>
    <dgm:cxn modelId="{4F29D210-09CC-4199-A614-70EC8C314DBC}" srcId="{CB133C07-7B16-4D01-AF8B-26F4D166A103}" destId="{EA4663E9-DACD-435A-8389-EA3868E48FF0}" srcOrd="0" destOrd="0" parTransId="{7A39C78A-4110-445D-AE93-1504C3DB028B}" sibTransId="{F8E016F7-93B7-4233-A0DC-0CC9BD184F56}"/>
    <dgm:cxn modelId="{4291BF15-2F90-43C4-A008-FA2FC7B66C6E}" type="presOf" srcId="{0EA88049-44BB-4D14-AA86-1C04DEE05EC2}" destId="{EEB39F10-28AF-4104-B051-1B8D7B0F64A9}" srcOrd="0" destOrd="0" presId="urn:microsoft.com/office/officeart/2005/8/layout/process5"/>
    <dgm:cxn modelId="{C826111A-D5CB-454A-9397-2F80B3CB2724}" type="presOf" srcId="{562B709C-373A-4ABC-A287-1EA2E81D1024}" destId="{1E40BD30-5587-4D44-8FD5-1ACF0BC95D07}" srcOrd="0" destOrd="0" presId="urn:microsoft.com/office/officeart/2005/8/layout/process5"/>
    <dgm:cxn modelId="{CEC09845-3992-40B0-B78A-93B16ED63CFC}" type="presOf" srcId="{77ECB3D9-B88D-48F4-829A-67337DA08BD6}" destId="{9CA4802D-7BE3-4505-8781-01111168C8DD}" srcOrd="0" destOrd="0" presId="urn:microsoft.com/office/officeart/2005/8/layout/process5"/>
    <dgm:cxn modelId="{885ECB48-4922-4929-9BAE-C078268F94BA}" srcId="{CB133C07-7B16-4D01-AF8B-26F4D166A103}" destId="{5BB8FCA2-7079-4298-8288-B1B11B47813F}" srcOrd="2" destOrd="0" parTransId="{F8F1FDF1-61A9-490A-A519-DC7EB79699C5}" sibTransId="{562B709C-373A-4ABC-A287-1EA2E81D1024}"/>
    <dgm:cxn modelId="{D9692354-17E0-411B-A374-4668EAEF6658}" type="presOf" srcId="{F8E016F7-93B7-4233-A0DC-0CC9BD184F56}" destId="{6A1AC799-9E96-4826-B989-C7B6D0AF2FE1}" srcOrd="0" destOrd="0" presId="urn:microsoft.com/office/officeart/2005/8/layout/process5"/>
    <dgm:cxn modelId="{2701F081-4486-45D1-8474-0779D7E7B6A6}" type="presOf" srcId="{562B709C-373A-4ABC-A287-1EA2E81D1024}" destId="{4C977F6A-5454-4A7A-880E-D3461F300BB6}" srcOrd="1" destOrd="0" presId="urn:microsoft.com/office/officeart/2005/8/layout/process5"/>
    <dgm:cxn modelId="{401B3382-F0E2-48AF-9853-E6FD9669B024}" srcId="{CB133C07-7B16-4D01-AF8B-26F4D166A103}" destId="{68362256-6F9B-47B3-B29B-896BC596E7A9}" srcOrd="4" destOrd="0" parTransId="{B6AD3CE9-CE2C-44F9-A792-BE479A45BCA2}" sibTransId="{7F022E6E-18CC-4942-AFEB-9127402F9C92}"/>
    <dgm:cxn modelId="{6FFEE183-5929-4C43-802C-3A103D6D13A9}" type="presOf" srcId="{A2444FEE-59AD-4F0E-9A66-E9C5AB912BC7}" destId="{E5000102-FB15-4F8C-B556-1B0D7E840A21}" srcOrd="0" destOrd="0" presId="urn:microsoft.com/office/officeart/2005/8/layout/process5"/>
    <dgm:cxn modelId="{C35F9B9F-CDDB-4D69-9C2A-D98ABA6B83E9}" srcId="{CB133C07-7B16-4D01-AF8B-26F4D166A103}" destId="{0EA88049-44BB-4D14-AA86-1C04DEE05EC2}" srcOrd="3" destOrd="0" parTransId="{21ED3D29-8A0A-4442-BBFC-70DBC0848B43}" sibTransId="{A2444FEE-59AD-4F0E-9A66-E9C5AB912BC7}"/>
    <dgm:cxn modelId="{FD46B2A6-2008-44AB-8A52-4D3750062E93}" type="presOf" srcId="{77ECB3D9-B88D-48F4-829A-67337DA08BD6}" destId="{49A1F8AD-A427-4C49-A463-D6CD27339C58}" srcOrd="1" destOrd="0" presId="urn:microsoft.com/office/officeart/2005/8/layout/process5"/>
    <dgm:cxn modelId="{92A366AD-83E7-49A6-8666-6FFCA4B83B38}" type="presOf" srcId="{F8E016F7-93B7-4233-A0DC-0CC9BD184F56}" destId="{ECF91ACB-5637-40E2-95B0-869B5E23A428}" srcOrd="1" destOrd="0" presId="urn:microsoft.com/office/officeart/2005/8/layout/process5"/>
    <dgm:cxn modelId="{8639EAD8-4BC1-46A8-89BD-E65910C900BE}" type="presOf" srcId="{A2444FEE-59AD-4F0E-9A66-E9C5AB912BC7}" destId="{3258B456-DA4C-49D6-A00E-032629502EFB}" srcOrd="1" destOrd="0" presId="urn:microsoft.com/office/officeart/2005/8/layout/process5"/>
    <dgm:cxn modelId="{7B9660E3-0671-4535-B23A-8D3997193443}" type="presOf" srcId="{CB133C07-7B16-4D01-AF8B-26F4D166A103}" destId="{799A47BD-9F24-47B8-B421-55099C8F2B62}" srcOrd="0" destOrd="0" presId="urn:microsoft.com/office/officeart/2005/8/layout/process5"/>
    <dgm:cxn modelId="{1FA16FE5-B6E6-4D4F-A493-414E6AC58ABB}" type="presOf" srcId="{5BB8FCA2-7079-4298-8288-B1B11B47813F}" destId="{9193DD41-D0ED-4684-8A1A-A22FD623D034}" srcOrd="0" destOrd="0" presId="urn:microsoft.com/office/officeart/2005/8/layout/process5"/>
    <dgm:cxn modelId="{816FA8EF-196D-432C-9EED-88EB694B7D0D}" type="presOf" srcId="{37B42092-FCF7-4D95-B29F-C2A5C57CFFF6}" destId="{1FB8C42F-3C76-4776-B679-1A06545DCFBF}" srcOrd="0" destOrd="0" presId="urn:microsoft.com/office/officeart/2005/8/layout/process5"/>
    <dgm:cxn modelId="{B05C7AF4-A5C0-4AD5-95C7-E1EBCA91B3E3}" type="presOf" srcId="{EA4663E9-DACD-435A-8389-EA3868E48FF0}" destId="{4E42BF4B-1ED3-4691-9C40-E7C097B891E9}" srcOrd="0" destOrd="0" presId="urn:microsoft.com/office/officeart/2005/8/layout/process5"/>
    <dgm:cxn modelId="{C8F5F5FF-5A82-4BE7-A3DA-3FBEFEBCB9F0}" srcId="{CB133C07-7B16-4D01-AF8B-26F4D166A103}" destId="{37B42092-FCF7-4D95-B29F-C2A5C57CFFF6}" srcOrd="1" destOrd="0" parTransId="{A4619829-4580-49F8-83B7-1FD4E4711DB0}" sibTransId="{77ECB3D9-B88D-48F4-829A-67337DA08BD6}"/>
    <dgm:cxn modelId="{A595FBFF-F094-4764-8F76-5FD80267C11B}" type="presOf" srcId="{68362256-6F9B-47B3-B29B-896BC596E7A9}" destId="{1878E1CD-445D-4FBC-8CA8-528E9BF6EA39}" srcOrd="0" destOrd="0" presId="urn:microsoft.com/office/officeart/2005/8/layout/process5"/>
    <dgm:cxn modelId="{26374055-15B4-4B39-9828-31CCDD73FE4A}" type="presParOf" srcId="{799A47BD-9F24-47B8-B421-55099C8F2B62}" destId="{4E42BF4B-1ED3-4691-9C40-E7C097B891E9}" srcOrd="0" destOrd="0" presId="urn:microsoft.com/office/officeart/2005/8/layout/process5"/>
    <dgm:cxn modelId="{DEC4B56D-2FBE-49B9-AA71-BBC1626C1DDB}" type="presParOf" srcId="{799A47BD-9F24-47B8-B421-55099C8F2B62}" destId="{6A1AC799-9E96-4826-B989-C7B6D0AF2FE1}" srcOrd="1" destOrd="0" presId="urn:microsoft.com/office/officeart/2005/8/layout/process5"/>
    <dgm:cxn modelId="{0F1C85B7-00BC-4AE3-9933-E0EAA7FF6200}" type="presParOf" srcId="{6A1AC799-9E96-4826-B989-C7B6D0AF2FE1}" destId="{ECF91ACB-5637-40E2-95B0-869B5E23A428}" srcOrd="0" destOrd="0" presId="urn:microsoft.com/office/officeart/2005/8/layout/process5"/>
    <dgm:cxn modelId="{8233CD7E-02D8-43E3-855C-09448DA058A7}" type="presParOf" srcId="{799A47BD-9F24-47B8-B421-55099C8F2B62}" destId="{1FB8C42F-3C76-4776-B679-1A06545DCFBF}" srcOrd="2" destOrd="0" presId="urn:microsoft.com/office/officeart/2005/8/layout/process5"/>
    <dgm:cxn modelId="{4564313B-0B66-439A-8A6A-E61530D79D97}" type="presParOf" srcId="{799A47BD-9F24-47B8-B421-55099C8F2B62}" destId="{9CA4802D-7BE3-4505-8781-01111168C8DD}" srcOrd="3" destOrd="0" presId="urn:microsoft.com/office/officeart/2005/8/layout/process5"/>
    <dgm:cxn modelId="{C8FEC5EA-4F41-4CAC-A957-A4498AE841EC}" type="presParOf" srcId="{9CA4802D-7BE3-4505-8781-01111168C8DD}" destId="{49A1F8AD-A427-4C49-A463-D6CD27339C58}" srcOrd="0" destOrd="0" presId="urn:microsoft.com/office/officeart/2005/8/layout/process5"/>
    <dgm:cxn modelId="{8FF66D24-A349-490F-B4B1-4095A08F2AF2}" type="presParOf" srcId="{799A47BD-9F24-47B8-B421-55099C8F2B62}" destId="{9193DD41-D0ED-4684-8A1A-A22FD623D034}" srcOrd="4" destOrd="0" presId="urn:microsoft.com/office/officeart/2005/8/layout/process5"/>
    <dgm:cxn modelId="{BAFD0017-DCB7-4A33-B43B-93ABC2A0B531}" type="presParOf" srcId="{799A47BD-9F24-47B8-B421-55099C8F2B62}" destId="{1E40BD30-5587-4D44-8FD5-1ACF0BC95D07}" srcOrd="5" destOrd="0" presId="urn:microsoft.com/office/officeart/2005/8/layout/process5"/>
    <dgm:cxn modelId="{0D96A080-E21B-41AB-BB76-3EAECAA60F84}" type="presParOf" srcId="{1E40BD30-5587-4D44-8FD5-1ACF0BC95D07}" destId="{4C977F6A-5454-4A7A-880E-D3461F300BB6}" srcOrd="0" destOrd="0" presId="urn:microsoft.com/office/officeart/2005/8/layout/process5"/>
    <dgm:cxn modelId="{FA79A6CF-F163-401C-B53F-E018A4EEBDBC}" type="presParOf" srcId="{799A47BD-9F24-47B8-B421-55099C8F2B62}" destId="{EEB39F10-28AF-4104-B051-1B8D7B0F64A9}" srcOrd="6" destOrd="0" presId="urn:microsoft.com/office/officeart/2005/8/layout/process5"/>
    <dgm:cxn modelId="{DE1C9B95-EC9D-44C0-B595-C1F39F650E8A}" type="presParOf" srcId="{799A47BD-9F24-47B8-B421-55099C8F2B62}" destId="{E5000102-FB15-4F8C-B556-1B0D7E840A21}" srcOrd="7" destOrd="0" presId="urn:microsoft.com/office/officeart/2005/8/layout/process5"/>
    <dgm:cxn modelId="{86A5F5C7-EA39-47FD-A90B-4CA92DA4C5F6}" type="presParOf" srcId="{E5000102-FB15-4F8C-B556-1B0D7E840A21}" destId="{3258B456-DA4C-49D6-A00E-032629502EFB}" srcOrd="0" destOrd="0" presId="urn:microsoft.com/office/officeart/2005/8/layout/process5"/>
    <dgm:cxn modelId="{BEA5D4BB-03F0-49F2-9E23-8D80502FC194}" type="presParOf" srcId="{799A47BD-9F24-47B8-B421-55099C8F2B62}" destId="{1878E1CD-445D-4FBC-8CA8-528E9BF6EA39}"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42BF4B-1ED3-4691-9C40-E7C097B891E9}">
      <dsp:nvSpPr>
        <dsp:cNvPr id="0" name=""/>
        <dsp:cNvSpPr/>
      </dsp:nvSpPr>
      <dsp:spPr>
        <a:xfrm>
          <a:off x="9630" y="233469"/>
          <a:ext cx="2878308" cy="1726985"/>
        </a:xfrm>
        <a:prstGeom prst="roundRect">
          <a:avLst>
            <a:gd name="adj" fmla="val 10000"/>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Video Input</a:t>
          </a:r>
          <a:endParaRPr lang="en-GB" sz="2400" kern="1200" dirty="0"/>
        </a:p>
      </dsp:txBody>
      <dsp:txXfrm>
        <a:off x="60212" y="284051"/>
        <a:ext cx="2777144" cy="1625821"/>
      </dsp:txXfrm>
    </dsp:sp>
    <dsp:sp modelId="{6A1AC799-9E96-4826-B989-C7B6D0AF2FE1}">
      <dsp:nvSpPr>
        <dsp:cNvPr id="0" name=""/>
        <dsp:cNvSpPr/>
      </dsp:nvSpPr>
      <dsp:spPr>
        <a:xfrm rot="27997">
          <a:off x="3158341" y="756627"/>
          <a:ext cx="651472" cy="713820"/>
        </a:xfrm>
        <a:prstGeom prst="rightArrow">
          <a:avLst>
            <a:gd name="adj1" fmla="val 60000"/>
            <a:gd name="adj2" fmla="val 50000"/>
          </a:avLst>
        </a:prstGeom>
        <a:solidFill>
          <a:schemeClr val="accent2">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a:off x="3158344" y="898595"/>
        <a:ext cx="456030" cy="428292"/>
      </dsp:txXfrm>
    </dsp:sp>
    <dsp:sp modelId="{1FB8C42F-3C76-4776-B679-1A06545DCFBF}">
      <dsp:nvSpPr>
        <dsp:cNvPr id="0" name=""/>
        <dsp:cNvSpPr/>
      </dsp:nvSpPr>
      <dsp:spPr>
        <a:xfrm>
          <a:off x="4117091" y="266920"/>
          <a:ext cx="2878308" cy="1726985"/>
        </a:xfrm>
        <a:prstGeom prst="roundRect">
          <a:avLst>
            <a:gd name="adj" fmla="val 10000"/>
          </a:avLst>
        </a:prstGeom>
        <a:gradFill rotWithShape="0">
          <a:gsLst>
            <a:gs pos="0">
              <a:schemeClr val="accent3">
                <a:hueOff val="0"/>
                <a:satOff val="0"/>
                <a:lumOff val="0"/>
                <a:alphaOff val="0"/>
                <a:tint val="96000"/>
                <a:lumMod val="100000"/>
              </a:schemeClr>
            </a:gs>
            <a:gs pos="78000">
              <a:schemeClr val="accent3">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Processing</a:t>
          </a:r>
        </a:p>
      </dsp:txBody>
      <dsp:txXfrm>
        <a:off x="4167673" y="317502"/>
        <a:ext cx="2777144" cy="1625821"/>
      </dsp:txXfrm>
    </dsp:sp>
    <dsp:sp modelId="{9CA4802D-7BE3-4505-8781-01111168C8DD}">
      <dsp:nvSpPr>
        <dsp:cNvPr id="0" name=""/>
        <dsp:cNvSpPr/>
      </dsp:nvSpPr>
      <dsp:spPr>
        <a:xfrm rot="21570900">
          <a:off x="7231558" y="756913"/>
          <a:ext cx="568972" cy="713820"/>
        </a:xfrm>
        <a:prstGeom prst="rightArrow">
          <a:avLst>
            <a:gd name="adj1" fmla="val 60000"/>
            <a:gd name="adj2" fmla="val 50000"/>
          </a:avLst>
        </a:prstGeom>
        <a:solidFill>
          <a:schemeClr val="accent3">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a:off x="7231561" y="900399"/>
        <a:ext cx="398280" cy="428292"/>
      </dsp:txXfrm>
    </dsp:sp>
    <dsp:sp modelId="{9193DD41-D0ED-4684-8A1A-A22FD623D034}">
      <dsp:nvSpPr>
        <dsp:cNvPr id="0" name=""/>
        <dsp:cNvSpPr/>
      </dsp:nvSpPr>
      <dsp:spPr>
        <a:xfrm>
          <a:off x="8068894" y="233469"/>
          <a:ext cx="2878308" cy="1726985"/>
        </a:xfrm>
        <a:prstGeom prst="roundRect">
          <a:avLst>
            <a:gd name="adj" fmla="val 10000"/>
          </a:avLst>
        </a:prstGeom>
        <a:gradFill rotWithShape="0">
          <a:gsLst>
            <a:gs pos="0">
              <a:schemeClr val="accent4">
                <a:hueOff val="0"/>
                <a:satOff val="0"/>
                <a:lumOff val="0"/>
                <a:alphaOff val="0"/>
                <a:tint val="96000"/>
                <a:lumMod val="100000"/>
              </a:schemeClr>
            </a:gs>
            <a:gs pos="78000">
              <a:schemeClr val="accent4">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Detecting people</a:t>
          </a:r>
          <a:endParaRPr lang="en-GB" sz="2400" kern="1200" dirty="0"/>
        </a:p>
      </dsp:txBody>
      <dsp:txXfrm>
        <a:off x="8119476" y="284051"/>
        <a:ext cx="2777144" cy="1625821"/>
      </dsp:txXfrm>
    </dsp:sp>
    <dsp:sp modelId="{1E40BD30-5587-4D44-8FD5-1ACF0BC95D07}">
      <dsp:nvSpPr>
        <dsp:cNvPr id="0" name=""/>
        <dsp:cNvSpPr/>
      </dsp:nvSpPr>
      <dsp:spPr>
        <a:xfrm rot="5400000">
          <a:off x="9202947" y="2161935"/>
          <a:ext cx="610201" cy="713820"/>
        </a:xfrm>
        <a:prstGeom prst="rightArrow">
          <a:avLst>
            <a:gd name="adj1" fmla="val 60000"/>
            <a:gd name="adj2" fmla="val 50000"/>
          </a:avLst>
        </a:prstGeom>
        <a:solidFill>
          <a:schemeClr val="accent4">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rot="-5400000">
        <a:off x="9293902" y="2213744"/>
        <a:ext cx="428292" cy="427141"/>
      </dsp:txXfrm>
    </dsp:sp>
    <dsp:sp modelId="{EEB39F10-28AF-4104-B051-1B8D7B0F64A9}">
      <dsp:nvSpPr>
        <dsp:cNvPr id="0" name=""/>
        <dsp:cNvSpPr/>
      </dsp:nvSpPr>
      <dsp:spPr>
        <a:xfrm>
          <a:off x="8068894" y="3111777"/>
          <a:ext cx="2878308" cy="1726985"/>
        </a:xfrm>
        <a:prstGeom prst="roundRect">
          <a:avLst>
            <a:gd name="adj" fmla="val 10000"/>
          </a:avLst>
        </a:prstGeom>
        <a:gradFill rotWithShape="0">
          <a:gsLst>
            <a:gs pos="0">
              <a:schemeClr val="accent5">
                <a:hueOff val="0"/>
                <a:satOff val="0"/>
                <a:lumOff val="0"/>
                <a:alphaOff val="0"/>
                <a:tint val="96000"/>
                <a:lumMod val="100000"/>
              </a:schemeClr>
            </a:gs>
            <a:gs pos="78000">
              <a:schemeClr val="accent5">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Measuring distance between every pair of people</a:t>
          </a:r>
          <a:endParaRPr lang="en-GB" sz="2400" kern="1200" dirty="0"/>
        </a:p>
      </dsp:txBody>
      <dsp:txXfrm>
        <a:off x="8119476" y="3162359"/>
        <a:ext cx="2777144" cy="1625821"/>
      </dsp:txXfrm>
    </dsp:sp>
    <dsp:sp modelId="{E5000102-FB15-4F8C-B556-1B0D7E840A21}">
      <dsp:nvSpPr>
        <dsp:cNvPr id="0" name=""/>
        <dsp:cNvSpPr/>
      </dsp:nvSpPr>
      <dsp:spPr>
        <a:xfrm rot="10800000">
          <a:off x="7161147" y="3618360"/>
          <a:ext cx="641474" cy="713820"/>
        </a:xfrm>
        <a:prstGeom prst="rightArrow">
          <a:avLst>
            <a:gd name="adj1" fmla="val 60000"/>
            <a:gd name="adj2" fmla="val 50000"/>
          </a:avLst>
        </a:prstGeom>
        <a:solidFill>
          <a:schemeClr val="accent5">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rot="10800000">
        <a:off x="7353589" y="3761124"/>
        <a:ext cx="449032" cy="428292"/>
      </dsp:txXfrm>
    </dsp:sp>
    <dsp:sp modelId="{1878E1CD-445D-4FBC-8CA8-528E9BF6EA39}">
      <dsp:nvSpPr>
        <dsp:cNvPr id="0" name=""/>
        <dsp:cNvSpPr/>
      </dsp:nvSpPr>
      <dsp:spPr>
        <a:xfrm>
          <a:off x="3980256" y="3111777"/>
          <a:ext cx="2878308" cy="1726985"/>
        </a:xfrm>
        <a:prstGeom prst="roundRect">
          <a:avLst>
            <a:gd name="adj" fmla="val 10000"/>
          </a:avLst>
        </a:prstGeom>
        <a:gradFill rotWithShape="0">
          <a:gsLst>
            <a:gs pos="0">
              <a:schemeClr val="accent6">
                <a:hueOff val="0"/>
                <a:satOff val="0"/>
                <a:lumOff val="0"/>
                <a:alphaOff val="0"/>
                <a:tint val="96000"/>
                <a:lumMod val="100000"/>
              </a:schemeClr>
            </a:gs>
            <a:gs pos="78000">
              <a:schemeClr val="accent6">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Mark the ones violating social distancing norms</a:t>
          </a:r>
          <a:endParaRPr lang="en-GB" sz="2400" kern="1200" dirty="0"/>
        </a:p>
      </dsp:txBody>
      <dsp:txXfrm>
        <a:off x="4030838" y="3162359"/>
        <a:ext cx="2777144" cy="1625821"/>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2.png>
</file>

<file path=ppt/media/image13.png>
</file>

<file path=ppt/media/image16.png>
</file>

<file path=ppt/media/image20.png>
</file>

<file path=ppt/media/image21.png>
</file>

<file path=ppt/media/image23.png>
</file>

<file path=ppt/media/image2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FAD0E1-2035-496B-8171-9CD7DDC0AC5A}" type="datetimeFigureOut">
              <a:rPr lang="en-GB" smtClean="0"/>
              <a:t>26/01/2021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44DF2B-26C0-41F4-ABE7-4D0F3FD8D290}" type="slidenum">
              <a:rPr lang="en-GB" smtClean="0"/>
              <a:t>‹#›</a:t>
            </a:fld>
            <a:endParaRPr lang="en-GB"/>
          </a:p>
        </p:txBody>
      </p:sp>
    </p:spTree>
    <p:extLst>
      <p:ext uri="{BB962C8B-B14F-4D97-AF65-F5344CB8AC3E}">
        <p14:creationId xmlns:p14="http://schemas.microsoft.com/office/powerpoint/2010/main" val="1063936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961750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712593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3758604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4851355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17563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3891916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6373606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6388177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9575533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1/26/2021</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3033351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662271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352635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D1E967-75FB-4324-9BF8-D7ABFA13F06D}" type="datetimeFigureOut">
              <a:rPr lang="en-GB" smtClean="0"/>
              <a:t>26/01/2021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2863297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D1E967-75FB-4324-9BF8-D7ABFA13F06D}" type="datetimeFigureOut">
              <a:rPr lang="en-GB" smtClean="0"/>
              <a:t>26/01/2021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781628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D1E967-75FB-4324-9BF8-D7ABFA13F06D}" type="datetimeFigureOut">
              <a:rPr lang="en-GB" smtClean="0"/>
              <a:t>26/01/2021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042861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D1E967-75FB-4324-9BF8-D7ABFA13F06D}" type="datetimeFigureOut">
              <a:rPr lang="en-GB" smtClean="0"/>
              <a:t>26/01/2021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019356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D1E967-75FB-4324-9BF8-D7ABFA13F06D}" type="datetimeFigureOut">
              <a:rPr lang="en-GB" smtClean="0"/>
              <a:t>26/01/2021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547459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D1E967-75FB-4324-9BF8-D7ABFA13F06D}" type="datetimeFigureOut">
              <a:rPr lang="en-GB" smtClean="0"/>
              <a:t>26/01/2021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593798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4D1E967-75FB-4324-9BF8-D7ABFA13F06D}" type="datetimeFigureOut">
              <a:rPr lang="en-GB" smtClean="0"/>
              <a:t>26/01/2021</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38E4C25-ACAB-4B85-AF47-985E69E05DAB}" type="slidenum">
              <a:rPr lang="en-GB" smtClean="0"/>
              <a:t>‹#›</a:t>
            </a:fld>
            <a:endParaRPr lang="en-GB"/>
          </a:p>
        </p:txBody>
      </p:sp>
    </p:spTree>
    <p:extLst>
      <p:ext uri="{BB962C8B-B14F-4D97-AF65-F5344CB8AC3E}">
        <p14:creationId xmlns:p14="http://schemas.microsoft.com/office/powerpoint/2010/main" val="2118908259"/>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soft-coded/MPNewRepo/tree/master/Input-Output" TargetMode="External"/><Relationship Id="rId2" Type="http://schemas.openxmlformats.org/officeDocument/2006/relationships/hyperlink" Target="https://github.com/soft-coded/MPNewRepo/blob/master/Mini_Project.ipynb" TargetMode="Externa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8.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image" Target="../media/image11.emf"/><Relationship Id="rId2" Type="http://schemas.openxmlformats.org/officeDocument/2006/relationships/image" Target="../media/image6.emf"/><Relationship Id="rId1" Type="http://schemas.openxmlformats.org/officeDocument/2006/relationships/slideLayout" Target="../slideLayouts/slideLayout18.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2F14C5-C80F-4958-B4AE-345B31DB74EA}"/>
              </a:ext>
            </a:extLst>
          </p:cNvPr>
          <p:cNvSpPr>
            <a:spLocks noGrp="1"/>
          </p:cNvSpPr>
          <p:nvPr>
            <p:ph type="title"/>
          </p:nvPr>
        </p:nvSpPr>
        <p:spPr>
          <a:xfrm>
            <a:off x="490450" y="428920"/>
            <a:ext cx="11158602" cy="1274482"/>
          </a:xfrm>
        </p:spPr>
        <p:txBody>
          <a:bodyPr>
            <a:normAutofit/>
          </a:bodyPr>
          <a:lstStyle/>
          <a:p>
            <a:r>
              <a:rPr lang="en-IN" sz="3200" b="1" u="sng" dirty="0">
                <a:solidFill>
                  <a:schemeClr val="bg1"/>
                </a:solidFill>
              </a:rPr>
              <a:t>Object Recognition to keep Social Distancing Norms in check</a:t>
            </a:r>
          </a:p>
        </p:txBody>
      </p:sp>
      <p:sp>
        <p:nvSpPr>
          <p:cNvPr id="3" name="Subtitle 2"/>
          <p:cNvSpPr>
            <a:spLocks noGrp="1"/>
          </p:cNvSpPr>
          <p:nvPr>
            <p:ph type="subTitle" idx="4294967295"/>
          </p:nvPr>
        </p:nvSpPr>
        <p:spPr>
          <a:xfrm>
            <a:off x="746125" y="1876425"/>
            <a:ext cx="11445875" cy="4552950"/>
          </a:xfrm>
        </p:spPr>
        <p:txBody>
          <a:bodyPr>
            <a:normAutofit lnSpcReduction="10000"/>
          </a:bodyPr>
          <a:lstStyle/>
          <a:p>
            <a:pPr marL="0" indent="0">
              <a:buNone/>
            </a:pPr>
            <a:r>
              <a:rPr lang="en-US" sz="2400" dirty="0">
                <a:solidFill>
                  <a:schemeClr val="bg1"/>
                </a:solidFill>
              </a:rPr>
              <a:t>Under the guidance of Prof. Dr. </a:t>
            </a:r>
            <a:r>
              <a:rPr lang="en-US" sz="2400" dirty="0" err="1">
                <a:solidFill>
                  <a:schemeClr val="bg1"/>
                </a:solidFill>
              </a:rPr>
              <a:t>Samit</a:t>
            </a:r>
            <a:r>
              <a:rPr lang="en-US" sz="2400" dirty="0">
                <a:solidFill>
                  <a:schemeClr val="bg1"/>
                </a:solidFill>
              </a:rPr>
              <a:t> Biswas</a:t>
            </a:r>
          </a:p>
          <a:p>
            <a:pPr marL="0" indent="0">
              <a:buNone/>
            </a:pPr>
            <a:r>
              <a:rPr lang="en-US" sz="1800" dirty="0">
                <a:solidFill>
                  <a:schemeClr val="bg1"/>
                </a:solidFill>
              </a:rPr>
              <a:t>Submitted by-</a:t>
            </a:r>
            <a:endParaRPr lang="en-US" sz="1100" dirty="0">
              <a:solidFill>
                <a:schemeClr val="bg1"/>
              </a:solidFill>
            </a:endParaRPr>
          </a:p>
          <a:p>
            <a:pPr marL="685800" indent="-685800">
              <a:buFont typeface="Arial" panose="020B0604020202020204" pitchFamily="34" charset="0"/>
              <a:buChar char="•"/>
            </a:pPr>
            <a:r>
              <a:rPr lang="en-US" sz="2400" dirty="0" err="1">
                <a:solidFill>
                  <a:schemeClr val="bg1"/>
                </a:solidFill>
              </a:rPr>
              <a:t>Abhinaba</a:t>
            </a:r>
            <a:r>
              <a:rPr lang="en-US" sz="2400" dirty="0">
                <a:solidFill>
                  <a:schemeClr val="bg1"/>
                </a:solidFill>
              </a:rPr>
              <a:t> Chowdhury (510519007)</a:t>
            </a:r>
          </a:p>
          <a:p>
            <a:pPr marL="685800" indent="-685800">
              <a:buFont typeface="Arial" panose="020B0604020202020204" pitchFamily="34" charset="0"/>
              <a:buChar char="•"/>
            </a:pPr>
            <a:r>
              <a:rPr lang="en-US" sz="2400" dirty="0" err="1">
                <a:solidFill>
                  <a:schemeClr val="bg1"/>
                </a:solidFill>
              </a:rPr>
              <a:t>Abhiroop</a:t>
            </a:r>
            <a:r>
              <a:rPr lang="en-US" sz="2400" dirty="0">
                <a:solidFill>
                  <a:schemeClr val="bg1"/>
                </a:solidFill>
              </a:rPr>
              <a:t> Mukherjee (510510109)</a:t>
            </a:r>
          </a:p>
          <a:p>
            <a:pPr marL="685800" indent="-685800">
              <a:buFont typeface="Arial" panose="020B0604020202020204" pitchFamily="34" charset="0"/>
              <a:buChar char="•"/>
            </a:pPr>
            <a:r>
              <a:rPr lang="en-US" sz="2400" dirty="0">
                <a:solidFill>
                  <a:schemeClr val="bg1"/>
                </a:solidFill>
              </a:rPr>
              <a:t>Debarghya Dey (510519087)</a:t>
            </a:r>
          </a:p>
          <a:p>
            <a:pPr marL="685800" indent="-685800">
              <a:buFont typeface="Arial" panose="020B0604020202020204" pitchFamily="34" charset="0"/>
              <a:buChar char="•"/>
            </a:pPr>
            <a:r>
              <a:rPr lang="en-US" sz="2400" dirty="0" err="1">
                <a:solidFill>
                  <a:schemeClr val="bg1"/>
                </a:solidFill>
              </a:rPr>
              <a:t>Jyotiprakash</a:t>
            </a:r>
            <a:r>
              <a:rPr lang="en-US" sz="2400" dirty="0">
                <a:solidFill>
                  <a:schemeClr val="bg1"/>
                </a:solidFill>
              </a:rPr>
              <a:t> Roy (510519016)</a:t>
            </a:r>
          </a:p>
          <a:p>
            <a:pPr marL="685800" indent="-685800">
              <a:buFont typeface="Arial" panose="020B0604020202020204" pitchFamily="34" charset="0"/>
              <a:buChar char="•"/>
            </a:pPr>
            <a:r>
              <a:rPr lang="en-US" sz="2400" dirty="0" err="1">
                <a:solidFill>
                  <a:schemeClr val="bg1"/>
                </a:solidFill>
              </a:rPr>
              <a:t>Shrutanten</a:t>
            </a:r>
            <a:r>
              <a:rPr lang="en-US" sz="2400" dirty="0">
                <a:solidFill>
                  <a:schemeClr val="bg1"/>
                </a:solidFill>
              </a:rPr>
              <a:t> (510519048)</a:t>
            </a:r>
          </a:p>
          <a:p>
            <a:pPr marL="0" indent="0">
              <a:buNone/>
            </a:pPr>
            <a:endParaRPr lang="en-US" sz="2400" dirty="0">
              <a:solidFill>
                <a:schemeClr val="bg1"/>
              </a:solidFill>
            </a:endParaRPr>
          </a:p>
          <a:p>
            <a:pPr marL="0" indent="0">
              <a:buNone/>
            </a:pPr>
            <a:r>
              <a:rPr lang="en-US" sz="2400" dirty="0">
                <a:solidFill>
                  <a:schemeClr val="bg1"/>
                </a:solidFill>
              </a:rPr>
              <a:t>(3</a:t>
            </a:r>
            <a:r>
              <a:rPr lang="en-US" sz="2400" baseline="30000" dirty="0">
                <a:solidFill>
                  <a:schemeClr val="bg1"/>
                </a:solidFill>
              </a:rPr>
              <a:t>rd</a:t>
            </a:r>
            <a:r>
              <a:rPr lang="en-US" sz="2400" dirty="0">
                <a:solidFill>
                  <a:schemeClr val="bg1"/>
                </a:solidFill>
              </a:rPr>
              <a:t> Semester, Academic Year 2020-21)</a:t>
            </a:r>
          </a:p>
          <a:p>
            <a:pPr marL="0" indent="0">
              <a:buNone/>
            </a:pPr>
            <a:r>
              <a:rPr lang="en-US" sz="2400" dirty="0">
                <a:solidFill>
                  <a:schemeClr val="bg1"/>
                </a:solidFill>
              </a:rPr>
              <a:t>IIEST, </a:t>
            </a:r>
            <a:r>
              <a:rPr lang="en-US" sz="2400" dirty="0" err="1">
                <a:solidFill>
                  <a:schemeClr val="bg1"/>
                </a:solidFill>
              </a:rPr>
              <a:t>Shibpur</a:t>
            </a:r>
            <a:endParaRPr lang="en-US" sz="2400" dirty="0">
              <a:solidFill>
                <a:schemeClr val="bg1"/>
              </a:solidFill>
            </a:endParaRPr>
          </a:p>
          <a:p>
            <a:pPr marL="0" indent="0">
              <a:buNone/>
            </a:pPr>
            <a:endParaRPr lang="en-US" sz="2400" dirty="0">
              <a:solidFill>
                <a:schemeClr val="bg1"/>
              </a:solidFill>
              <a:latin typeface="+mj-lt"/>
            </a:endParaRP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F654-FADD-4802-937D-3C1A700DD67B}"/>
              </a:ext>
            </a:extLst>
          </p:cNvPr>
          <p:cNvSpPr>
            <a:spLocks noGrp="1"/>
          </p:cNvSpPr>
          <p:nvPr>
            <p:ph type="title"/>
          </p:nvPr>
        </p:nvSpPr>
        <p:spPr/>
        <p:txBody>
          <a:bodyPr/>
          <a:lstStyle/>
          <a:p>
            <a:r>
              <a:rPr lang="en-GB" dirty="0"/>
              <a:t>Social distancing checker – Blueprint :</a:t>
            </a:r>
          </a:p>
        </p:txBody>
      </p:sp>
      <p:graphicFrame>
        <p:nvGraphicFramePr>
          <p:cNvPr id="10" name="Content Placeholder 9">
            <a:extLst>
              <a:ext uri="{FF2B5EF4-FFF2-40B4-BE49-F238E27FC236}">
                <a16:creationId xmlns:a16="http://schemas.microsoft.com/office/drawing/2014/main" id="{9E2D10A8-8764-429D-94B1-4C3F10806347}"/>
              </a:ext>
            </a:extLst>
          </p:cNvPr>
          <p:cNvGraphicFramePr>
            <a:graphicFrameLocks noGrp="1"/>
          </p:cNvGraphicFramePr>
          <p:nvPr>
            <p:ph sz="quarter" idx="10"/>
            <p:extLst>
              <p:ext uri="{D42A27DB-BD31-4B8C-83A1-F6EECF244321}">
                <p14:modId xmlns:p14="http://schemas.microsoft.com/office/powerpoint/2010/main" val="2788339567"/>
              </p:ext>
            </p:extLst>
          </p:nvPr>
        </p:nvGraphicFramePr>
        <p:xfrm>
          <a:off x="539750" y="1435100"/>
          <a:ext cx="10956833" cy="50722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8892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16EF2-2E0E-42B9-B469-9987EAB7D7CB}"/>
              </a:ext>
            </a:extLst>
          </p:cNvPr>
          <p:cNvSpPr>
            <a:spLocks noGrp="1"/>
          </p:cNvSpPr>
          <p:nvPr>
            <p:ph type="title"/>
          </p:nvPr>
        </p:nvSpPr>
        <p:spPr/>
        <p:txBody>
          <a:bodyPr/>
          <a:lstStyle/>
          <a:p>
            <a:r>
              <a:rPr lang="en-GB" dirty="0"/>
              <a:t>Social distancing checker – Video input :</a:t>
            </a:r>
          </a:p>
        </p:txBody>
      </p:sp>
      <p:sp>
        <p:nvSpPr>
          <p:cNvPr id="5" name="Content Placeholder 4">
            <a:extLst>
              <a:ext uri="{FF2B5EF4-FFF2-40B4-BE49-F238E27FC236}">
                <a16:creationId xmlns:a16="http://schemas.microsoft.com/office/drawing/2014/main" id="{1E3ADC34-9764-49C1-A462-C638E0D91070}"/>
              </a:ext>
            </a:extLst>
          </p:cNvPr>
          <p:cNvSpPr>
            <a:spLocks noGrp="1"/>
          </p:cNvSpPr>
          <p:nvPr>
            <p:ph sz="quarter" idx="10"/>
          </p:nvPr>
        </p:nvSpPr>
        <p:spPr>
          <a:xfrm>
            <a:off x="539496" y="1435608"/>
            <a:ext cx="10868310" cy="5275910"/>
          </a:xfrm>
        </p:spPr>
        <p:txBody>
          <a:bodyPr/>
          <a:lstStyle/>
          <a:p>
            <a:endParaRPr lang="en-GB" dirty="0"/>
          </a:p>
          <a:p>
            <a:endParaRPr lang="en-GB" dirty="0"/>
          </a:p>
          <a:p>
            <a:endParaRPr lang="en-GB" dirty="0"/>
          </a:p>
          <a:p>
            <a:pPr marL="0" indent="0">
              <a:buNone/>
            </a:pPr>
            <a:endParaRPr lang="en-GB" dirty="0"/>
          </a:p>
          <a:p>
            <a:pPr marL="0" indent="0">
              <a:buNone/>
            </a:pPr>
            <a:endParaRPr lang="en-GB" dirty="0"/>
          </a:p>
        </p:txBody>
      </p:sp>
      <p:sp>
        <p:nvSpPr>
          <p:cNvPr id="7" name="TextBox 6">
            <a:extLst>
              <a:ext uri="{FF2B5EF4-FFF2-40B4-BE49-F238E27FC236}">
                <a16:creationId xmlns:a16="http://schemas.microsoft.com/office/drawing/2014/main" id="{06D0C2D4-2A67-4395-9B75-4246974B8E1E}"/>
              </a:ext>
            </a:extLst>
          </p:cNvPr>
          <p:cNvSpPr txBox="1"/>
          <p:nvPr/>
        </p:nvSpPr>
        <p:spPr>
          <a:xfrm>
            <a:off x="606641" y="1517160"/>
            <a:ext cx="10446058" cy="923330"/>
          </a:xfrm>
          <a:prstGeom prst="rect">
            <a:avLst/>
          </a:prstGeom>
          <a:noFill/>
        </p:spPr>
        <p:txBody>
          <a:bodyPr wrap="square">
            <a:spAutoFit/>
          </a:bodyPr>
          <a:lstStyle/>
          <a:p>
            <a:r>
              <a:rPr lang="en-GB" dirty="0"/>
              <a:t>Owing to restrictions due to COVID-19</a:t>
            </a:r>
            <a:r>
              <a:rPr lang="en-GB" sz="1800" dirty="0"/>
              <a:t>, real time videos could not be recorded. Also,</a:t>
            </a:r>
            <a:r>
              <a:rPr lang="en-GB" sz="1800" b="0" i="0" u="none" strike="noStrike" baseline="0" dirty="0">
                <a:latin typeface="CMR10"/>
              </a:rPr>
              <a:t> it was tough to get our hands on the  footage of a security camera.</a:t>
            </a:r>
            <a:r>
              <a:rPr lang="en-GB" sz="1800" dirty="0"/>
              <a:t> Instead, pre-recorded videos of crowdy places like streets, shops etc. from the internet have been used.</a:t>
            </a:r>
            <a:endParaRPr lang="en-GB" dirty="0"/>
          </a:p>
        </p:txBody>
      </p:sp>
      <p:pic>
        <p:nvPicPr>
          <p:cNvPr id="9" name="Picture 8">
            <a:extLst>
              <a:ext uri="{FF2B5EF4-FFF2-40B4-BE49-F238E27FC236}">
                <a16:creationId xmlns:a16="http://schemas.microsoft.com/office/drawing/2014/main" id="{622015B9-E8E8-44D3-B2CC-0DC95900847D}"/>
              </a:ext>
            </a:extLst>
          </p:cNvPr>
          <p:cNvPicPr>
            <a:picLocks noChangeAspect="1"/>
          </p:cNvPicPr>
          <p:nvPr/>
        </p:nvPicPr>
        <p:blipFill>
          <a:blip r:embed="rId2"/>
          <a:stretch>
            <a:fillRect/>
          </a:stretch>
        </p:blipFill>
        <p:spPr>
          <a:xfrm>
            <a:off x="606641" y="2831481"/>
            <a:ext cx="4788890" cy="2693751"/>
          </a:xfrm>
          <a:prstGeom prst="rect">
            <a:avLst/>
          </a:prstGeom>
        </p:spPr>
      </p:pic>
      <p:pic>
        <p:nvPicPr>
          <p:cNvPr id="11" name="Picture 10">
            <a:extLst>
              <a:ext uri="{FF2B5EF4-FFF2-40B4-BE49-F238E27FC236}">
                <a16:creationId xmlns:a16="http://schemas.microsoft.com/office/drawing/2014/main" id="{049D73D2-C989-4B1F-BA44-E994371FC763}"/>
              </a:ext>
            </a:extLst>
          </p:cNvPr>
          <p:cNvPicPr>
            <a:picLocks noChangeAspect="1"/>
          </p:cNvPicPr>
          <p:nvPr/>
        </p:nvPicPr>
        <p:blipFill>
          <a:blip r:embed="rId3"/>
          <a:stretch>
            <a:fillRect/>
          </a:stretch>
        </p:blipFill>
        <p:spPr>
          <a:xfrm>
            <a:off x="6747335" y="2831481"/>
            <a:ext cx="4788890" cy="2693751"/>
          </a:xfrm>
          <a:prstGeom prst="rect">
            <a:avLst/>
          </a:prstGeom>
        </p:spPr>
      </p:pic>
      <p:sp>
        <p:nvSpPr>
          <p:cNvPr id="13" name="TextBox 12">
            <a:extLst>
              <a:ext uri="{FF2B5EF4-FFF2-40B4-BE49-F238E27FC236}">
                <a16:creationId xmlns:a16="http://schemas.microsoft.com/office/drawing/2014/main" id="{421BC901-B0F7-49E7-8B67-EE24D5549DF9}"/>
              </a:ext>
            </a:extLst>
          </p:cNvPr>
          <p:cNvSpPr txBox="1"/>
          <p:nvPr/>
        </p:nvSpPr>
        <p:spPr>
          <a:xfrm>
            <a:off x="1748901" y="5749043"/>
            <a:ext cx="9028590" cy="646331"/>
          </a:xfrm>
          <a:prstGeom prst="rect">
            <a:avLst/>
          </a:prstGeom>
          <a:noFill/>
        </p:spPr>
        <p:txBody>
          <a:bodyPr wrap="square">
            <a:spAutoFit/>
          </a:bodyPr>
          <a:lstStyle/>
          <a:p>
            <a:pPr marL="342900" indent="-342900">
              <a:buAutoNum type="alphaLcParenBoth"/>
            </a:pPr>
            <a:r>
              <a:rPr lang="es-ES" sz="1800" b="0" i="0" u="none" strike="noStrike" baseline="0" dirty="0" err="1">
                <a:latin typeface="CMR9"/>
              </a:rPr>
              <a:t>Pedestrian</a:t>
            </a:r>
            <a:r>
              <a:rPr lang="es-ES" sz="1800" b="0" i="0" u="none" strike="noStrike" baseline="0" dirty="0">
                <a:latin typeface="CMR9"/>
              </a:rPr>
              <a:t> Video                                                                                       (b) </a:t>
            </a:r>
            <a:r>
              <a:rPr lang="es-ES" sz="1800" b="0" i="0" u="none" strike="noStrike" baseline="0" dirty="0" err="1">
                <a:latin typeface="CMR9"/>
              </a:rPr>
              <a:t>Shibuya</a:t>
            </a:r>
            <a:r>
              <a:rPr lang="es-ES" sz="1800" b="0" i="0" u="none" strike="noStrike" baseline="0" dirty="0">
                <a:latin typeface="CMR9"/>
              </a:rPr>
              <a:t> Video</a:t>
            </a:r>
          </a:p>
          <a:p>
            <a:r>
              <a:rPr lang="es-ES" dirty="0">
                <a:latin typeface="CMR9"/>
              </a:rPr>
              <a:t>                                              </a:t>
            </a:r>
            <a:r>
              <a:rPr lang="es-ES" dirty="0" err="1">
                <a:latin typeface="CMR9"/>
              </a:rPr>
              <a:t>Still</a:t>
            </a:r>
            <a:r>
              <a:rPr lang="es-ES" dirty="0">
                <a:latin typeface="CMR9"/>
              </a:rPr>
              <a:t> </a:t>
            </a:r>
            <a:r>
              <a:rPr lang="es-ES" dirty="0" err="1">
                <a:latin typeface="CMR9"/>
              </a:rPr>
              <a:t>images</a:t>
            </a:r>
            <a:r>
              <a:rPr lang="es-ES" dirty="0">
                <a:latin typeface="CMR9"/>
              </a:rPr>
              <a:t> </a:t>
            </a:r>
            <a:r>
              <a:rPr lang="es-ES" dirty="0" err="1">
                <a:latin typeface="CMR9"/>
              </a:rPr>
              <a:t>from</a:t>
            </a:r>
            <a:r>
              <a:rPr lang="es-ES" dirty="0">
                <a:latin typeface="CMR9"/>
              </a:rPr>
              <a:t> </a:t>
            </a:r>
            <a:r>
              <a:rPr lang="es-ES" dirty="0" err="1">
                <a:latin typeface="CMR9"/>
              </a:rPr>
              <a:t>the</a:t>
            </a:r>
            <a:r>
              <a:rPr lang="es-ES" dirty="0">
                <a:latin typeface="CMR9"/>
              </a:rPr>
              <a:t> pre-recorded videos</a:t>
            </a:r>
            <a:endParaRPr lang="en-GB" dirty="0"/>
          </a:p>
        </p:txBody>
      </p:sp>
    </p:spTree>
    <p:extLst>
      <p:ext uri="{BB962C8B-B14F-4D97-AF65-F5344CB8AC3E}">
        <p14:creationId xmlns:p14="http://schemas.microsoft.com/office/powerpoint/2010/main" val="20242740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D8956-A6E5-4BD1-9D93-A95CB0BC6D06}"/>
              </a:ext>
            </a:extLst>
          </p:cNvPr>
          <p:cNvSpPr>
            <a:spLocks noGrp="1"/>
          </p:cNvSpPr>
          <p:nvPr>
            <p:ph type="title"/>
          </p:nvPr>
        </p:nvSpPr>
        <p:spPr/>
        <p:txBody>
          <a:bodyPr/>
          <a:lstStyle/>
          <a:p>
            <a:r>
              <a:rPr lang="en-GB" dirty="0"/>
              <a:t>Social distancing checker – Processing :</a:t>
            </a:r>
          </a:p>
        </p:txBody>
      </p:sp>
      <p:sp>
        <p:nvSpPr>
          <p:cNvPr id="3" name="Content Placeholder 2">
            <a:extLst>
              <a:ext uri="{FF2B5EF4-FFF2-40B4-BE49-F238E27FC236}">
                <a16:creationId xmlns:a16="http://schemas.microsoft.com/office/drawing/2014/main" id="{CF8ED587-841F-45D5-AF30-8CFB0A6E4945}"/>
              </a:ext>
            </a:extLst>
          </p:cNvPr>
          <p:cNvSpPr>
            <a:spLocks noGrp="1"/>
          </p:cNvSpPr>
          <p:nvPr>
            <p:ph sz="quarter" idx="10"/>
          </p:nvPr>
        </p:nvSpPr>
        <p:spPr>
          <a:xfrm>
            <a:off x="539496" y="1435608"/>
            <a:ext cx="10850554" cy="4974336"/>
          </a:xfrm>
        </p:spPr>
        <p:txBody>
          <a:bodyPr>
            <a:normAutofit/>
          </a:bodyPr>
          <a:lstStyle/>
          <a:p>
            <a:r>
              <a:rPr lang="en-GB" sz="2000" dirty="0"/>
              <a:t>We used the OpenCV library for our video/image processing.</a:t>
            </a:r>
          </a:p>
          <a:p>
            <a:r>
              <a:rPr lang="en-GB" sz="2000" u="sng" dirty="0"/>
              <a:t>A Sample Code to count no. of frames in a video </a:t>
            </a:r>
            <a:r>
              <a:rPr lang="en-GB" sz="2000" dirty="0"/>
              <a:t>:</a:t>
            </a:r>
          </a:p>
        </p:txBody>
      </p:sp>
      <p:pic>
        <p:nvPicPr>
          <p:cNvPr id="7" name="Picture 6">
            <a:extLst>
              <a:ext uri="{FF2B5EF4-FFF2-40B4-BE49-F238E27FC236}">
                <a16:creationId xmlns:a16="http://schemas.microsoft.com/office/drawing/2014/main" id="{6CC0AFD1-FEC4-40FE-BFEF-18E8EF5C6D48}"/>
              </a:ext>
            </a:extLst>
          </p:cNvPr>
          <p:cNvPicPr>
            <a:picLocks noChangeAspect="1"/>
          </p:cNvPicPr>
          <p:nvPr/>
        </p:nvPicPr>
        <p:blipFill rotWithShape="1">
          <a:blip r:embed="rId2">
            <a:extLst>
              <a:ext uri="{28A0092B-C50C-407E-A947-70E740481C1C}">
                <a14:useLocalDpi xmlns:a14="http://schemas.microsoft.com/office/drawing/2010/main" val="0"/>
              </a:ext>
            </a:extLst>
          </a:blip>
          <a:srcRect t="41036" r="36214" b="20933"/>
          <a:stretch/>
        </p:blipFill>
        <p:spPr>
          <a:xfrm>
            <a:off x="521207" y="2441359"/>
            <a:ext cx="10804519" cy="3559945"/>
          </a:xfrm>
          <a:prstGeom prst="rect">
            <a:avLst/>
          </a:prstGeom>
        </p:spPr>
      </p:pic>
    </p:spTree>
    <p:extLst>
      <p:ext uri="{BB962C8B-B14F-4D97-AF65-F5344CB8AC3E}">
        <p14:creationId xmlns:p14="http://schemas.microsoft.com/office/powerpoint/2010/main" val="841928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B11FF-9477-4AB3-B83C-3AB06F51DE61}"/>
              </a:ext>
            </a:extLst>
          </p:cNvPr>
          <p:cNvSpPr>
            <a:spLocks noGrp="1"/>
          </p:cNvSpPr>
          <p:nvPr>
            <p:ph type="title"/>
          </p:nvPr>
        </p:nvSpPr>
        <p:spPr/>
        <p:txBody>
          <a:bodyPr>
            <a:normAutofit fontScale="90000"/>
          </a:bodyPr>
          <a:lstStyle/>
          <a:p>
            <a:r>
              <a:rPr lang="en-GB" dirty="0"/>
              <a:t>Social distancing checker – Detecting people :</a:t>
            </a:r>
          </a:p>
        </p:txBody>
      </p:sp>
      <p:sp>
        <p:nvSpPr>
          <p:cNvPr id="3" name="Content Placeholder 2">
            <a:extLst>
              <a:ext uri="{FF2B5EF4-FFF2-40B4-BE49-F238E27FC236}">
                <a16:creationId xmlns:a16="http://schemas.microsoft.com/office/drawing/2014/main" id="{31B03485-08FB-4DB4-8672-6D48B9962E2B}"/>
              </a:ext>
            </a:extLst>
          </p:cNvPr>
          <p:cNvSpPr>
            <a:spLocks noGrp="1"/>
          </p:cNvSpPr>
          <p:nvPr>
            <p:ph sz="quarter" idx="10"/>
          </p:nvPr>
        </p:nvSpPr>
        <p:spPr>
          <a:xfrm>
            <a:off x="539496" y="1349406"/>
            <a:ext cx="10815044" cy="5060538"/>
          </a:xfrm>
        </p:spPr>
        <p:txBody>
          <a:bodyPr/>
          <a:lstStyle/>
          <a:p>
            <a:r>
              <a:rPr lang="en-GB" sz="1600" u="sng" dirty="0"/>
              <a:t>Algorithm used </a:t>
            </a:r>
            <a:r>
              <a:rPr lang="en-GB" sz="1600" dirty="0"/>
              <a:t>– YOLO </a:t>
            </a:r>
            <a:r>
              <a:rPr lang="en-GB" sz="1600" b="0" i="0" u="none" strike="noStrike" baseline="0" dirty="0">
                <a:latin typeface="CMBX10"/>
              </a:rPr>
              <a:t>(“You Only Look Once").</a:t>
            </a:r>
          </a:p>
          <a:p>
            <a:pPr algn="l"/>
            <a:r>
              <a:rPr lang="en-GB" sz="1600" dirty="0">
                <a:latin typeface="CMBX10"/>
              </a:rPr>
              <a:t>It is an algorithm based on regression, which </a:t>
            </a:r>
            <a:r>
              <a:rPr lang="en-GB" sz="1600" b="0" i="0" u="none" strike="noStrike" baseline="0" dirty="0">
                <a:latin typeface="CMR10"/>
              </a:rPr>
              <a:t>trades a bit of accuracy for large improvements in speed. Instead of selecting interesting parts of an image, it predicts classes and bounding boxes for the whole image in one run of the algorithm.</a:t>
            </a:r>
          </a:p>
          <a:p>
            <a:pPr algn="l"/>
            <a:r>
              <a:rPr lang="en-GB" sz="1600" b="0" i="0" u="sng" strike="noStrike" baseline="0" dirty="0">
                <a:latin typeface="CMR10"/>
              </a:rPr>
              <a:t>Implementation used </a:t>
            </a:r>
            <a:r>
              <a:rPr lang="en-GB" sz="1600" b="0" i="0" u="none" strike="noStrike" baseline="0" dirty="0">
                <a:latin typeface="CMR10"/>
              </a:rPr>
              <a:t>- </a:t>
            </a:r>
            <a:r>
              <a:rPr lang="en-GB" sz="1600" b="0" i="0" u="sng" strike="noStrike" baseline="0" dirty="0">
                <a:latin typeface="CMR10"/>
              </a:rPr>
              <a:t>Darknet</a:t>
            </a:r>
            <a:r>
              <a:rPr lang="en-GB" sz="1600" b="0" i="0" u="none" strike="noStrike" baseline="0" dirty="0">
                <a:latin typeface="CMR10"/>
              </a:rPr>
              <a:t> ,which was written in the C Language and uses CUDA </a:t>
            </a:r>
            <a:r>
              <a:rPr lang="en-GB" sz="1600" b="0" i="0" dirty="0">
                <a:solidFill>
                  <a:srgbClr val="202124"/>
                </a:solidFill>
                <a:effectLst/>
                <a:latin typeface="arial" panose="020B0604020202020204" pitchFamily="34" charset="0"/>
              </a:rPr>
              <a:t>(</a:t>
            </a:r>
            <a:r>
              <a:rPr lang="en-GB" sz="1600" b="1" i="0" dirty="0">
                <a:solidFill>
                  <a:srgbClr val="202124"/>
                </a:solidFill>
                <a:effectLst/>
                <a:latin typeface="arial" panose="020B0604020202020204" pitchFamily="34" charset="0"/>
              </a:rPr>
              <a:t>Compute Unified Device Architecture</a:t>
            </a:r>
            <a:r>
              <a:rPr lang="en-GB" sz="1600" b="0" i="0" dirty="0">
                <a:solidFill>
                  <a:srgbClr val="202124"/>
                </a:solidFill>
                <a:effectLst/>
                <a:latin typeface="arial" panose="020B0604020202020204" pitchFamily="34" charset="0"/>
              </a:rPr>
              <a:t>)</a:t>
            </a:r>
            <a:r>
              <a:rPr lang="en-GB" sz="1600" b="0" i="0" u="none" strike="noStrike" baseline="0" dirty="0">
                <a:latin typeface="CMR10"/>
              </a:rPr>
              <a:t> technology, making it really fast and provides for making computations on a GPU, which is essential for real-time predictions.</a:t>
            </a:r>
          </a:p>
          <a:p>
            <a:pPr algn="l"/>
            <a:r>
              <a:rPr lang="en-GB" sz="1600" b="0" i="0" u="none" strike="noStrike" baseline="0" dirty="0">
                <a:latin typeface="CMR10"/>
              </a:rPr>
              <a:t>The Darknet YOLO model that we used here is pre-trained on the </a:t>
            </a:r>
            <a:r>
              <a:rPr lang="en-GB" sz="1600" b="0" i="0" u="sng" strike="noStrike" baseline="0" dirty="0">
                <a:latin typeface="CMR10"/>
              </a:rPr>
              <a:t>COCO (Common Objects in Context) </a:t>
            </a:r>
            <a:r>
              <a:rPr lang="en-GB" sz="1600" b="0" i="0" u="none" strike="noStrike" baseline="0" dirty="0">
                <a:latin typeface="CMR10"/>
              </a:rPr>
              <a:t>dataset. We did not train the object detection neural network model ourselves due to the lack of time.</a:t>
            </a:r>
          </a:p>
          <a:p>
            <a:pPr algn="l"/>
            <a:r>
              <a:rPr lang="en-GB" sz="1600" b="0" i="0" u="sng" strike="noStrike" baseline="0" dirty="0">
                <a:latin typeface="CMR10"/>
              </a:rPr>
              <a:t>Working of YOLO </a:t>
            </a:r>
            <a:r>
              <a:rPr lang="en-GB" sz="1600" b="0" i="0" u="none" strike="noStrike" baseline="0" dirty="0">
                <a:latin typeface="CMR10"/>
              </a:rPr>
              <a:t>: Ultimate aim is to </a:t>
            </a:r>
            <a:r>
              <a:rPr lang="en-GB" sz="1800" b="0" i="0" u="none" strike="noStrike" baseline="0" dirty="0">
                <a:latin typeface="CMR10"/>
              </a:rPr>
              <a:t>predict a class of an object and the bounding box specifying object location.</a:t>
            </a:r>
            <a:endParaRPr lang="en-GB" sz="1600" b="0" i="0" u="none" strike="noStrike" baseline="0" dirty="0">
              <a:latin typeface="CMR10"/>
            </a:endParaRPr>
          </a:p>
          <a:p>
            <a:pPr marL="0" indent="0" algn="l">
              <a:buNone/>
            </a:pPr>
            <a:endParaRPr lang="en-GB" sz="1600" dirty="0">
              <a:latin typeface="CMBX10"/>
            </a:endParaRPr>
          </a:p>
          <a:p>
            <a:endParaRPr lang="en-GB" dirty="0"/>
          </a:p>
        </p:txBody>
      </p:sp>
      <p:pic>
        <p:nvPicPr>
          <p:cNvPr id="5" name="Picture 4">
            <a:extLst>
              <a:ext uri="{FF2B5EF4-FFF2-40B4-BE49-F238E27FC236}">
                <a16:creationId xmlns:a16="http://schemas.microsoft.com/office/drawing/2014/main" id="{9C38CA72-7EF4-4A20-BE2E-631138A8592B}"/>
              </a:ext>
            </a:extLst>
          </p:cNvPr>
          <p:cNvPicPr>
            <a:picLocks noChangeAspect="1"/>
          </p:cNvPicPr>
          <p:nvPr/>
        </p:nvPicPr>
        <p:blipFill>
          <a:blip r:embed="rId2"/>
          <a:stretch>
            <a:fillRect/>
          </a:stretch>
        </p:blipFill>
        <p:spPr>
          <a:xfrm>
            <a:off x="837460" y="4233414"/>
            <a:ext cx="5177307" cy="2176530"/>
          </a:xfrm>
          <a:prstGeom prst="rect">
            <a:avLst/>
          </a:prstGeom>
        </p:spPr>
      </p:pic>
      <p:sp>
        <p:nvSpPr>
          <p:cNvPr id="7" name="TextBox 6">
            <a:extLst>
              <a:ext uri="{FF2B5EF4-FFF2-40B4-BE49-F238E27FC236}">
                <a16:creationId xmlns:a16="http://schemas.microsoft.com/office/drawing/2014/main" id="{32F1060E-FFAF-4B77-90D8-CCE7CF224A5A}"/>
              </a:ext>
            </a:extLst>
          </p:cNvPr>
          <p:cNvSpPr txBox="1"/>
          <p:nvPr/>
        </p:nvSpPr>
        <p:spPr>
          <a:xfrm>
            <a:off x="6014767" y="4709577"/>
            <a:ext cx="6094520" cy="646331"/>
          </a:xfrm>
          <a:prstGeom prst="rect">
            <a:avLst/>
          </a:prstGeom>
          <a:noFill/>
        </p:spPr>
        <p:txBody>
          <a:bodyPr wrap="square">
            <a:spAutoFit/>
          </a:bodyPr>
          <a:lstStyle/>
          <a:p>
            <a:pPr algn="l"/>
            <a:r>
              <a:rPr lang="en-GB" dirty="0">
                <a:latin typeface="CMR10"/>
              </a:rPr>
              <a:t>c</a:t>
            </a:r>
            <a:r>
              <a:rPr lang="en-GB" sz="1800" b="0" i="0" u="none" strike="noStrike" baseline="0" dirty="0">
                <a:latin typeface="CMR10"/>
              </a:rPr>
              <a:t> = Value corresponding to the class of an object </a:t>
            </a:r>
          </a:p>
          <a:p>
            <a:pPr algn="l"/>
            <a:r>
              <a:rPr lang="en-GB" dirty="0">
                <a:latin typeface="CMR10"/>
              </a:rPr>
              <a:t>p</a:t>
            </a:r>
            <a:r>
              <a:rPr lang="en-GB" baseline="-25000" dirty="0">
                <a:latin typeface="CMR10"/>
              </a:rPr>
              <a:t>c</a:t>
            </a:r>
            <a:r>
              <a:rPr lang="en-GB" dirty="0">
                <a:latin typeface="CMR10"/>
              </a:rPr>
              <a:t> = </a:t>
            </a:r>
            <a:r>
              <a:rPr lang="en-GB" sz="1800" b="0" i="0" u="none" strike="noStrike" baseline="0" dirty="0">
                <a:latin typeface="CMR10"/>
              </a:rPr>
              <a:t>The probability that there is an object bounding the box </a:t>
            </a:r>
            <a:endParaRPr lang="en-GB" dirty="0"/>
          </a:p>
        </p:txBody>
      </p:sp>
    </p:spTree>
    <p:extLst>
      <p:ext uri="{BB962C8B-B14F-4D97-AF65-F5344CB8AC3E}">
        <p14:creationId xmlns:p14="http://schemas.microsoft.com/office/powerpoint/2010/main" val="3589162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E683B-8AC9-4118-9367-BFD000A5188B}"/>
              </a:ext>
            </a:extLst>
          </p:cNvPr>
          <p:cNvSpPr>
            <a:spLocks noGrp="1"/>
          </p:cNvSpPr>
          <p:nvPr>
            <p:ph type="title"/>
          </p:nvPr>
        </p:nvSpPr>
        <p:spPr>
          <a:xfrm>
            <a:off x="521207" y="448056"/>
            <a:ext cx="10966498" cy="640080"/>
          </a:xfrm>
        </p:spPr>
        <p:txBody>
          <a:bodyPr>
            <a:normAutofit/>
          </a:bodyPr>
          <a:lstStyle/>
          <a:p>
            <a:r>
              <a:rPr lang="en-GB" dirty="0"/>
              <a:t>Social distancing checker – Detecting people (contd.) :</a:t>
            </a:r>
          </a:p>
        </p:txBody>
      </p:sp>
      <p:pic>
        <p:nvPicPr>
          <p:cNvPr id="5" name="Content Placeholder 4">
            <a:extLst>
              <a:ext uri="{FF2B5EF4-FFF2-40B4-BE49-F238E27FC236}">
                <a16:creationId xmlns:a16="http://schemas.microsoft.com/office/drawing/2014/main" id="{38A3915B-1C04-445B-AC01-FBBF3DD12499}"/>
              </a:ext>
            </a:extLst>
          </p:cNvPr>
          <p:cNvPicPr>
            <a:picLocks noGrp="1" noChangeAspect="1"/>
          </p:cNvPicPr>
          <p:nvPr>
            <p:ph sz="quarter" idx="10"/>
          </p:nvPr>
        </p:nvPicPr>
        <p:blipFill>
          <a:blip r:embed="rId2"/>
          <a:stretch>
            <a:fillRect/>
          </a:stretch>
        </p:blipFill>
        <p:spPr>
          <a:xfrm>
            <a:off x="304060" y="1514999"/>
            <a:ext cx="5262239" cy="3483129"/>
          </a:xfrm>
        </p:spPr>
      </p:pic>
      <p:pic>
        <p:nvPicPr>
          <p:cNvPr id="7" name="Picture 6">
            <a:extLst>
              <a:ext uri="{FF2B5EF4-FFF2-40B4-BE49-F238E27FC236}">
                <a16:creationId xmlns:a16="http://schemas.microsoft.com/office/drawing/2014/main" id="{2542A7BD-BDCE-47D9-BD31-179D3008A05F}"/>
              </a:ext>
            </a:extLst>
          </p:cNvPr>
          <p:cNvPicPr>
            <a:picLocks noChangeAspect="1"/>
          </p:cNvPicPr>
          <p:nvPr/>
        </p:nvPicPr>
        <p:blipFill>
          <a:blip r:embed="rId3"/>
          <a:stretch>
            <a:fillRect/>
          </a:stretch>
        </p:blipFill>
        <p:spPr>
          <a:xfrm>
            <a:off x="6096000" y="1514999"/>
            <a:ext cx="5874798" cy="3483129"/>
          </a:xfrm>
          <a:prstGeom prst="rect">
            <a:avLst/>
          </a:prstGeom>
        </p:spPr>
      </p:pic>
      <p:sp>
        <p:nvSpPr>
          <p:cNvPr id="8" name="Arrow: Right 7">
            <a:extLst>
              <a:ext uri="{FF2B5EF4-FFF2-40B4-BE49-F238E27FC236}">
                <a16:creationId xmlns:a16="http://schemas.microsoft.com/office/drawing/2014/main" id="{EE39244B-BFDE-4D0C-9C99-31D48283C49B}"/>
              </a:ext>
            </a:extLst>
          </p:cNvPr>
          <p:cNvSpPr/>
          <p:nvPr/>
        </p:nvSpPr>
        <p:spPr>
          <a:xfrm>
            <a:off x="5655077" y="3124940"/>
            <a:ext cx="440924" cy="3040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6B8501B8-748B-41BE-A23F-BAC5C7CABA97}"/>
              </a:ext>
            </a:extLst>
          </p:cNvPr>
          <p:cNvSpPr txBox="1"/>
          <p:nvPr/>
        </p:nvSpPr>
        <p:spPr>
          <a:xfrm>
            <a:off x="304060" y="5231568"/>
            <a:ext cx="5874798" cy="1200329"/>
          </a:xfrm>
          <a:prstGeom prst="rect">
            <a:avLst/>
          </a:prstGeom>
          <a:noFill/>
        </p:spPr>
        <p:txBody>
          <a:bodyPr wrap="square">
            <a:spAutoFit/>
          </a:bodyPr>
          <a:lstStyle/>
          <a:p>
            <a:pPr algn="l"/>
            <a:r>
              <a:rPr lang="en-GB" dirty="0">
                <a:latin typeface="CMR10"/>
              </a:rPr>
              <a:t>T</a:t>
            </a:r>
            <a:r>
              <a:rPr lang="en-GB" sz="1800" b="0" i="0" u="none" strike="noStrike" baseline="0" dirty="0">
                <a:latin typeface="CMR10"/>
              </a:rPr>
              <a:t>he image is split into cells</a:t>
            </a:r>
            <a:r>
              <a:rPr lang="en-GB" dirty="0">
                <a:latin typeface="CMR10"/>
              </a:rPr>
              <a:t>(19 x 19 grid)</a:t>
            </a:r>
            <a:r>
              <a:rPr lang="en-GB" sz="1800" b="0" i="0" u="none" strike="noStrike" baseline="0" dirty="0">
                <a:latin typeface="CMR10"/>
              </a:rPr>
              <a:t>. Each cell is responsible for predicting 5 bounding boxes (in case there are multiple objects in this cell). Therefore, we arrive at</a:t>
            </a:r>
          </a:p>
          <a:p>
            <a:pPr algn="l"/>
            <a:r>
              <a:rPr lang="en-GB" sz="1800" b="0" i="0" u="none" strike="noStrike" baseline="0" dirty="0">
                <a:latin typeface="CMR10"/>
              </a:rPr>
              <a:t>a large number of 1805 bounding boxes for one image.</a:t>
            </a:r>
            <a:endParaRPr lang="en-GB" dirty="0"/>
          </a:p>
        </p:txBody>
      </p:sp>
      <p:sp>
        <p:nvSpPr>
          <p:cNvPr id="12" name="TextBox 11">
            <a:extLst>
              <a:ext uri="{FF2B5EF4-FFF2-40B4-BE49-F238E27FC236}">
                <a16:creationId xmlns:a16="http://schemas.microsoft.com/office/drawing/2014/main" id="{605C8668-9B2D-4FFE-94DE-31714B66D2B2}"/>
              </a:ext>
            </a:extLst>
          </p:cNvPr>
          <p:cNvSpPr txBox="1"/>
          <p:nvPr/>
        </p:nvSpPr>
        <p:spPr>
          <a:xfrm>
            <a:off x="6452216" y="5103674"/>
            <a:ext cx="4924888" cy="1754326"/>
          </a:xfrm>
          <a:prstGeom prst="rect">
            <a:avLst/>
          </a:prstGeom>
          <a:noFill/>
        </p:spPr>
        <p:txBody>
          <a:bodyPr wrap="square">
            <a:spAutoFit/>
          </a:bodyPr>
          <a:lstStyle/>
          <a:p>
            <a:pPr algn="l"/>
            <a:r>
              <a:rPr lang="en-GB" sz="1800" b="0" i="0" u="none" strike="noStrike" baseline="0" dirty="0">
                <a:latin typeface="CMR10"/>
              </a:rPr>
              <a:t>Most of these cells and bounding boxes will not contain an object. Therefore, the value p</a:t>
            </a:r>
            <a:r>
              <a:rPr lang="en-GB" sz="1800" b="0" i="0" u="none" strike="noStrike" baseline="-25000" dirty="0">
                <a:latin typeface="CMR10"/>
              </a:rPr>
              <a:t>c</a:t>
            </a:r>
            <a:r>
              <a:rPr lang="en-GB" sz="1800" b="0" i="0" u="none" strike="noStrike" baseline="0" dirty="0">
                <a:latin typeface="CMR10"/>
              </a:rPr>
              <a:t> is</a:t>
            </a:r>
          </a:p>
          <a:p>
            <a:pPr algn="l"/>
            <a:r>
              <a:rPr lang="en-GB" sz="1800" b="0" i="0" u="none" strike="noStrike" baseline="0" dirty="0">
                <a:latin typeface="CMR10"/>
              </a:rPr>
              <a:t>predicted, which serves to remove boxes with low object probability and bounding boxes with the</a:t>
            </a:r>
          </a:p>
          <a:p>
            <a:pPr algn="l"/>
            <a:r>
              <a:rPr lang="en-GB" sz="1800" b="0" i="0" u="none" strike="noStrike" baseline="0" dirty="0">
                <a:latin typeface="CMR10"/>
              </a:rPr>
              <a:t>highest shared area in a process called </a:t>
            </a:r>
            <a:r>
              <a:rPr lang="en-GB" sz="1800" b="0" i="0" u="none" strike="noStrike" baseline="0" dirty="0">
                <a:latin typeface="CMBX10"/>
              </a:rPr>
              <a:t>non-maxima suppression</a:t>
            </a:r>
            <a:r>
              <a:rPr lang="en-GB" sz="1800" b="0" i="0" u="none" strike="noStrike" baseline="0" dirty="0">
                <a:latin typeface="CMR10"/>
              </a:rPr>
              <a:t>.</a:t>
            </a:r>
            <a:endParaRPr lang="en-GB" dirty="0"/>
          </a:p>
        </p:txBody>
      </p:sp>
    </p:spTree>
    <p:extLst>
      <p:ext uri="{BB962C8B-B14F-4D97-AF65-F5344CB8AC3E}">
        <p14:creationId xmlns:p14="http://schemas.microsoft.com/office/powerpoint/2010/main" val="1696449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94F41-C6A2-4FFE-89B4-0F31A13A8BCB}"/>
              </a:ext>
            </a:extLst>
          </p:cNvPr>
          <p:cNvSpPr>
            <a:spLocks noGrp="1"/>
          </p:cNvSpPr>
          <p:nvPr>
            <p:ph type="title"/>
          </p:nvPr>
        </p:nvSpPr>
        <p:spPr>
          <a:xfrm>
            <a:off x="539495" y="795528"/>
            <a:ext cx="10833333" cy="640080"/>
          </a:xfrm>
        </p:spPr>
        <p:txBody>
          <a:bodyPr>
            <a:normAutofit fontScale="90000"/>
          </a:bodyPr>
          <a:lstStyle/>
          <a:p>
            <a:r>
              <a:rPr lang="en-GB" dirty="0"/>
              <a:t>Social distancing checker – </a:t>
            </a:r>
            <a:r>
              <a:rPr lang="en-GB" sz="2800" dirty="0">
                <a:solidFill>
                  <a:schemeClr val="tx1"/>
                </a:solidFill>
              </a:rPr>
              <a:t>Measuring distance between every pair of people :</a:t>
            </a:r>
            <a:br>
              <a:rPr lang="en-GB" sz="2800" dirty="0">
                <a:solidFill>
                  <a:schemeClr val="tx1"/>
                </a:solidFill>
              </a:rPr>
            </a:br>
            <a:endParaRPr lang="en-GB" dirty="0"/>
          </a:p>
        </p:txBody>
      </p:sp>
      <p:sp>
        <p:nvSpPr>
          <p:cNvPr id="3" name="Content Placeholder 2">
            <a:extLst>
              <a:ext uri="{FF2B5EF4-FFF2-40B4-BE49-F238E27FC236}">
                <a16:creationId xmlns:a16="http://schemas.microsoft.com/office/drawing/2014/main" id="{5C4E26B5-FCB5-41E3-B16D-CC09935B4B20}"/>
              </a:ext>
            </a:extLst>
          </p:cNvPr>
          <p:cNvSpPr>
            <a:spLocks noGrp="1"/>
          </p:cNvSpPr>
          <p:nvPr>
            <p:ph sz="quarter" idx="10"/>
          </p:nvPr>
        </p:nvSpPr>
        <p:spPr>
          <a:xfrm>
            <a:off x="539495" y="1225117"/>
            <a:ext cx="10903821" cy="5513033"/>
          </a:xfrm>
        </p:spPr>
        <p:txBody>
          <a:bodyPr/>
          <a:lstStyle/>
          <a:p>
            <a:r>
              <a:rPr lang="en-GB" sz="1600" b="0" i="0" u="none" strike="noStrike" baseline="0" dirty="0">
                <a:latin typeface="CMR10"/>
              </a:rPr>
              <a:t>Directly measuring the Euclidean distance between the centroids of every two detections is not a proper method due to the position of the camera and the viewing angle. </a:t>
            </a:r>
            <a:r>
              <a:rPr lang="en-GB" sz="1600" dirty="0">
                <a:latin typeface="CMR10"/>
              </a:rPr>
              <a:t>The solution is </a:t>
            </a:r>
            <a:r>
              <a:rPr lang="en-GB" sz="1600" b="1" dirty="0">
                <a:latin typeface="CMR10"/>
              </a:rPr>
              <a:t>Bird’s Eye View </a:t>
            </a:r>
            <a:r>
              <a:rPr lang="en-GB" sz="1600" dirty="0">
                <a:latin typeface="CMR10"/>
              </a:rPr>
              <a:t>which is done by </a:t>
            </a:r>
            <a:r>
              <a:rPr lang="en-GB" sz="1600" b="0" i="0" u="none" strike="noStrike" baseline="0" dirty="0">
                <a:latin typeface="CMR10"/>
              </a:rPr>
              <a:t>conversion of the 3-dimensional footage to 2-dimensions.</a:t>
            </a:r>
          </a:p>
          <a:p>
            <a:r>
              <a:rPr lang="en-GB" sz="1600" b="0" i="0" u="none" strike="noStrike" baseline="0" dirty="0">
                <a:latin typeface="CMR10"/>
              </a:rPr>
              <a:t>This was done in two steps. At first a function was implemented to get the transformation matrix</a:t>
            </a:r>
            <a:r>
              <a:rPr lang="en-GB" sz="1600" dirty="0">
                <a:latin typeface="CMR10"/>
              </a:rPr>
              <a:t> for the Bird’s Eye View . </a:t>
            </a:r>
            <a:r>
              <a:rPr lang="en-GB" sz="1600" b="0" i="0" u="none" strike="noStrike" baseline="0" dirty="0">
                <a:latin typeface="CMR10"/>
              </a:rPr>
              <a:t>Then a second function uses the above output to get the </a:t>
            </a:r>
            <a:r>
              <a:rPr lang="en-GB" sz="1600" dirty="0">
                <a:latin typeface="CMR10"/>
              </a:rPr>
              <a:t>corresponding points in the image.</a:t>
            </a:r>
            <a:endParaRPr lang="en-GB" sz="1600" b="0" i="0" u="none" strike="noStrike" baseline="0" dirty="0">
              <a:latin typeface="CMR10"/>
            </a:endParaRPr>
          </a:p>
          <a:p>
            <a:r>
              <a:rPr lang="en-GB" sz="1800" u="sng" dirty="0">
                <a:latin typeface="CMR10"/>
              </a:rPr>
              <a:t>Pseudo-Code</a:t>
            </a:r>
            <a:r>
              <a:rPr lang="en-GB" sz="1800" dirty="0">
                <a:latin typeface="CMR10"/>
              </a:rPr>
              <a:t> :</a:t>
            </a:r>
          </a:p>
          <a:p>
            <a:pPr marL="0" indent="0">
              <a:buNone/>
            </a:pPr>
            <a:endParaRPr lang="en-GB" sz="1800" b="0" i="0" u="none" strike="noStrike" baseline="0" dirty="0">
              <a:latin typeface="CMR10"/>
            </a:endParaRPr>
          </a:p>
        </p:txBody>
      </p:sp>
      <p:pic>
        <p:nvPicPr>
          <p:cNvPr id="5" name="Picture 4">
            <a:extLst>
              <a:ext uri="{FF2B5EF4-FFF2-40B4-BE49-F238E27FC236}">
                <a16:creationId xmlns:a16="http://schemas.microsoft.com/office/drawing/2014/main" id="{65DB9469-93E4-4320-9F93-02C5FC4F55BA}"/>
              </a:ext>
            </a:extLst>
          </p:cNvPr>
          <p:cNvPicPr>
            <a:picLocks noChangeAspect="1"/>
          </p:cNvPicPr>
          <p:nvPr/>
        </p:nvPicPr>
        <p:blipFill rotWithShape="1">
          <a:blip r:embed="rId2">
            <a:extLst>
              <a:ext uri="{28A0092B-C50C-407E-A947-70E740481C1C}">
                <a14:useLocalDpi xmlns:a14="http://schemas.microsoft.com/office/drawing/2010/main" val="0"/>
              </a:ext>
            </a:extLst>
          </a:blip>
          <a:srcRect t="9191" r="39053" b="59300"/>
          <a:stretch/>
        </p:blipFill>
        <p:spPr>
          <a:xfrm>
            <a:off x="77859" y="3160295"/>
            <a:ext cx="6018142" cy="3064820"/>
          </a:xfrm>
          <a:prstGeom prst="rect">
            <a:avLst/>
          </a:prstGeom>
        </p:spPr>
      </p:pic>
      <p:pic>
        <p:nvPicPr>
          <p:cNvPr id="6" name="Content Placeholder 4">
            <a:extLst>
              <a:ext uri="{FF2B5EF4-FFF2-40B4-BE49-F238E27FC236}">
                <a16:creationId xmlns:a16="http://schemas.microsoft.com/office/drawing/2014/main" id="{DDAC0B81-331A-452B-B197-9B372BF9CA61}"/>
              </a:ext>
            </a:extLst>
          </p:cNvPr>
          <p:cNvPicPr>
            <a:picLocks noChangeAspect="1"/>
          </p:cNvPicPr>
          <p:nvPr/>
        </p:nvPicPr>
        <p:blipFill rotWithShape="1">
          <a:blip r:embed="rId2">
            <a:extLst>
              <a:ext uri="{28A0092B-C50C-407E-A947-70E740481C1C}">
                <a14:useLocalDpi xmlns:a14="http://schemas.microsoft.com/office/drawing/2010/main" val="0"/>
              </a:ext>
            </a:extLst>
          </a:blip>
          <a:srcRect t="41645" r="44513" b="23844"/>
          <a:stretch/>
        </p:blipFill>
        <p:spPr>
          <a:xfrm>
            <a:off x="6268550" y="3160296"/>
            <a:ext cx="5845591" cy="3064820"/>
          </a:xfrm>
          <a:prstGeom prst="rect">
            <a:avLst/>
          </a:prstGeom>
        </p:spPr>
      </p:pic>
    </p:spTree>
    <p:extLst>
      <p:ext uri="{BB962C8B-B14F-4D97-AF65-F5344CB8AC3E}">
        <p14:creationId xmlns:p14="http://schemas.microsoft.com/office/powerpoint/2010/main" val="3606855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04E01-3148-408D-A7EE-11A5C6294D03}"/>
              </a:ext>
            </a:extLst>
          </p:cNvPr>
          <p:cNvSpPr>
            <a:spLocks noGrp="1"/>
          </p:cNvSpPr>
          <p:nvPr>
            <p:ph type="title"/>
          </p:nvPr>
        </p:nvSpPr>
        <p:spPr>
          <a:xfrm>
            <a:off x="539495" y="795527"/>
            <a:ext cx="11019764" cy="640080"/>
          </a:xfrm>
        </p:spPr>
        <p:txBody>
          <a:bodyPr>
            <a:normAutofit fontScale="90000"/>
          </a:bodyPr>
          <a:lstStyle/>
          <a:p>
            <a:r>
              <a:rPr lang="en-GB" sz="2700" dirty="0"/>
              <a:t>Social distancing checker – Mark the violations :</a:t>
            </a:r>
            <a:br>
              <a:rPr lang="en-GB" sz="2800" dirty="0">
                <a:solidFill>
                  <a:schemeClr val="tx1"/>
                </a:solidFill>
              </a:rPr>
            </a:br>
            <a:endParaRPr lang="en-GB" dirty="0"/>
          </a:p>
        </p:txBody>
      </p:sp>
      <p:sp>
        <p:nvSpPr>
          <p:cNvPr id="7" name="Content Placeholder 6">
            <a:extLst>
              <a:ext uri="{FF2B5EF4-FFF2-40B4-BE49-F238E27FC236}">
                <a16:creationId xmlns:a16="http://schemas.microsoft.com/office/drawing/2014/main" id="{989CD749-EF2E-45AD-A369-1EFE0B868C5E}"/>
              </a:ext>
            </a:extLst>
          </p:cNvPr>
          <p:cNvSpPr>
            <a:spLocks noGrp="1"/>
          </p:cNvSpPr>
          <p:nvPr>
            <p:ph sz="quarter" idx="10"/>
          </p:nvPr>
        </p:nvSpPr>
        <p:spPr>
          <a:xfrm>
            <a:off x="539495" y="1266931"/>
            <a:ext cx="11019764" cy="4885293"/>
          </a:xfrm>
        </p:spPr>
        <p:txBody>
          <a:bodyPr/>
          <a:lstStyle/>
          <a:p>
            <a:pPr algn="l"/>
            <a:r>
              <a:rPr lang="en-GB" sz="1800" b="0" i="0" u="none" strike="noStrike" baseline="0" dirty="0">
                <a:latin typeface="CMR10"/>
              </a:rPr>
              <a:t>We just needed the coordinates of the people in the </a:t>
            </a:r>
            <a:r>
              <a:rPr lang="en-GB" sz="1800" b="0" i="0" u="none" strike="noStrike" baseline="0" dirty="0">
                <a:latin typeface="CMTI10"/>
              </a:rPr>
              <a:t>violation zone. </a:t>
            </a:r>
            <a:endParaRPr lang="en-GB" sz="1800" dirty="0">
              <a:latin typeface="CMR10"/>
            </a:endParaRPr>
          </a:p>
          <a:p>
            <a:pPr algn="l"/>
            <a:r>
              <a:rPr lang="en-GB" sz="1800" dirty="0">
                <a:latin typeface="CMR10"/>
              </a:rPr>
              <a:t>T</a:t>
            </a:r>
            <a:r>
              <a:rPr lang="en-GB" sz="1800" b="0" i="0" u="none" strike="noStrike" baseline="0" dirty="0">
                <a:latin typeface="CMR10"/>
              </a:rPr>
              <a:t>heir detection rectangle is turned red as opposed to green.</a:t>
            </a:r>
          </a:p>
          <a:p>
            <a:pPr algn="l"/>
            <a:r>
              <a:rPr lang="en-GB" sz="1800" u="sng" dirty="0">
                <a:latin typeface="CMR10"/>
              </a:rPr>
              <a:t>Pseudo – Code </a:t>
            </a:r>
            <a:r>
              <a:rPr lang="en-GB" sz="1800" dirty="0">
                <a:latin typeface="CMR10"/>
              </a:rPr>
              <a:t>:</a:t>
            </a:r>
            <a:endParaRPr lang="en-GB" dirty="0"/>
          </a:p>
        </p:txBody>
      </p:sp>
      <p:pic>
        <p:nvPicPr>
          <p:cNvPr id="9" name="Picture 8">
            <a:extLst>
              <a:ext uri="{FF2B5EF4-FFF2-40B4-BE49-F238E27FC236}">
                <a16:creationId xmlns:a16="http://schemas.microsoft.com/office/drawing/2014/main" id="{4CE1B370-70F2-4A60-9001-5053114E5367}"/>
              </a:ext>
            </a:extLst>
          </p:cNvPr>
          <p:cNvPicPr>
            <a:picLocks noChangeAspect="1"/>
          </p:cNvPicPr>
          <p:nvPr/>
        </p:nvPicPr>
        <p:blipFill rotWithShape="1">
          <a:blip r:embed="rId2">
            <a:extLst>
              <a:ext uri="{28A0092B-C50C-407E-A947-70E740481C1C}">
                <a14:useLocalDpi xmlns:a14="http://schemas.microsoft.com/office/drawing/2010/main" val="0"/>
              </a:ext>
            </a:extLst>
          </a:blip>
          <a:srcRect t="6472" r="36432" b="10162"/>
          <a:stretch/>
        </p:blipFill>
        <p:spPr>
          <a:xfrm>
            <a:off x="1464816" y="2405849"/>
            <a:ext cx="9099611" cy="4305668"/>
          </a:xfrm>
          <a:prstGeom prst="rect">
            <a:avLst/>
          </a:prstGeom>
        </p:spPr>
      </p:pic>
    </p:spTree>
    <p:extLst>
      <p:ext uri="{BB962C8B-B14F-4D97-AF65-F5344CB8AC3E}">
        <p14:creationId xmlns:p14="http://schemas.microsoft.com/office/powerpoint/2010/main" val="3784855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22404-23C7-463F-9157-2995918D10E0}"/>
              </a:ext>
            </a:extLst>
          </p:cNvPr>
          <p:cNvSpPr>
            <a:spLocks noGrp="1"/>
          </p:cNvSpPr>
          <p:nvPr>
            <p:ph type="title"/>
          </p:nvPr>
        </p:nvSpPr>
        <p:spPr/>
        <p:txBody>
          <a:bodyPr>
            <a:normAutofit fontScale="90000"/>
          </a:bodyPr>
          <a:lstStyle/>
          <a:p>
            <a:r>
              <a:rPr lang="en-GB" sz="2800" dirty="0"/>
              <a:t>Social distancing checker – Shortcomings :</a:t>
            </a:r>
            <a:endParaRPr lang="en-GB" dirty="0"/>
          </a:p>
        </p:txBody>
      </p:sp>
      <p:sp>
        <p:nvSpPr>
          <p:cNvPr id="3" name="Content Placeholder 2">
            <a:extLst>
              <a:ext uri="{FF2B5EF4-FFF2-40B4-BE49-F238E27FC236}">
                <a16:creationId xmlns:a16="http://schemas.microsoft.com/office/drawing/2014/main" id="{79F01BD0-2FD3-4691-A0E1-EBF3D6B6636E}"/>
              </a:ext>
            </a:extLst>
          </p:cNvPr>
          <p:cNvSpPr>
            <a:spLocks noGrp="1"/>
          </p:cNvSpPr>
          <p:nvPr>
            <p:ph sz="quarter" idx="10"/>
          </p:nvPr>
        </p:nvSpPr>
        <p:spPr>
          <a:xfrm>
            <a:off x="521207" y="1318141"/>
            <a:ext cx="10930454" cy="4974336"/>
          </a:xfrm>
        </p:spPr>
        <p:txBody>
          <a:bodyPr/>
          <a:lstStyle/>
          <a:p>
            <a:r>
              <a:rPr lang="en-GB" sz="1600" u="sng" dirty="0"/>
              <a:t>Camera position </a:t>
            </a:r>
            <a:r>
              <a:rPr lang="en-GB" sz="1600" dirty="0"/>
              <a:t>- </a:t>
            </a:r>
            <a:r>
              <a:rPr lang="en-GB" sz="1600" b="0" i="0" u="none" strike="noStrike" baseline="0" dirty="0">
                <a:latin typeface="CMBX10"/>
              </a:rPr>
              <a:t>The camera that will record the feed needs to be placed at a position high enough. Horizontal position is a complete no. For minimum error, camera should be perpendicular to ground which is not always possible.</a:t>
            </a:r>
          </a:p>
          <a:p>
            <a:pPr algn="l"/>
            <a:r>
              <a:rPr lang="en-GB" sz="1600" u="sng" dirty="0"/>
              <a:t>Enormous computing power </a:t>
            </a:r>
            <a:r>
              <a:rPr lang="en-GB" sz="1600" dirty="0"/>
              <a:t>- </a:t>
            </a:r>
            <a:r>
              <a:rPr lang="en-GB" sz="1600" b="0" i="0" u="none" strike="noStrike" baseline="0" dirty="0">
                <a:latin typeface="CMR10"/>
              </a:rPr>
              <a:t>It is not ideal to use this </a:t>
            </a:r>
            <a:r>
              <a:rPr lang="en-GB" sz="1600" b="0" i="0" u="none" strike="noStrike" baseline="0" dirty="0">
                <a:latin typeface="CMTI10"/>
              </a:rPr>
              <a:t>checker </a:t>
            </a:r>
            <a:r>
              <a:rPr lang="en-GB" sz="1600" b="0" i="0" u="none" strike="noStrike" baseline="0" dirty="0">
                <a:latin typeface="CMR10"/>
              </a:rPr>
              <a:t>on a live feed because even for recorded footage, we were not able to get more than 5-7 frames per second with a decent GPU.</a:t>
            </a:r>
          </a:p>
          <a:p>
            <a:pPr algn="l"/>
            <a:r>
              <a:rPr lang="en-GB" sz="1600" b="0" i="0" u="sng" strike="noStrike" baseline="0" dirty="0">
                <a:latin typeface="CMBX10"/>
              </a:rPr>
              <a:t>The minimum social distance in pixels </a:t>
            </a:r>
            <a:r>
              <a:rPr lang="en-GB" sz="1600" b="0" i="0" u="none" strike="noStrike" baseline="0" dirty="0">
                <a:latin typeface="CMBX10"/>
              </a:rPr>
              <a:t>- </a:t>
            </a:r>
            <a:r>
              <a:rPr lang="en-GB" sz="1600" dirty="0">
                <a:latin typeface="CMR10"/>
              </a:rPr>
              <a:t>I</a:t>
            </a:r>
            <a:r>
              <a:rPr lang="en-GB" sz="1600" b="0" i="0" u="none" strike="noStrike" baseline="0" dirty="0">
                <a:latin typeface="CMR10"/>
              </a:rPr>
              <a:t>t is not easy to calculate any distance in pixels since a small change in viewing angle can bring a large change in the distance measurements.</a:t>
            </a:r>
          </a:p>
          <a:p>
            <a:pPr algn="l"/>
            <a:r>
              <a:rPr lang="en-GB" sz="1600" u="sng" dirty="0">
                <a:latin typeface="CMR10"/>
              </a:rPr>
              <a:t>Over populated areas </a:t>
            </a:r>
            <a:r>
              <a:rPr lang="en-GB" sz="1600" dirty="0">
                <a:latin typeface="CMR10"/>
              </a:rPr>
              <a:t>– As YOLO </a:t>
            </a:r>
            <a:r>
              <a:rPr lang="en-GB" sz="1600" b="0" i="0" u="none" strike="noStrike" baseline="0" dirty="0">
                <a:latin typeface="CMR10"/>
              </a:rPr>
              <a:t>sacrifices accuracy for speed, it really struggles with multiple objects in a single </a:t>
            </a:r>
            <a:r>
              <a:rPr lang="en-GB" sz="1600" b="0" i="0" u="none" strike="noStrike" baseline="0" dirty="0">
                <a:latin typeface="CMTI10"/>
              </a:rPr>
              <a:t>cell</a:t>
            </a:r>
            <a:r>
              <a:rPr lang="en-GB" sz="1600" b="0" i="0" u="none" strike="noStrike" baseline="0" dirty="0">
                <a:latin typeface="CMR10"/>
              </a:rPr>
              <a:t>.</a:t>
            </a:r>
          </a:p>
          <a:p>
            <a:pPr algn="l"/>
            <a:endParaRPr lang="en-GB" dirty="0"/>
          </a:p>
        </p:txBody>
      </p:sp>
      <p:pic>
        <p:nvPicPr>
          <p:cNvPr id="5" name="Picture 4">
            <a:extLst>
              <a:ext uri="{FF2B5EF4-FFF2-40B4-BE49-F238E27FC236}">
                <a16:creationId xmlns:a16="http://schemas.microsoft.com/office/drawing/2014/main" id="{6A9B95F4-C48C-4B06-83D5-BFBE2FB5CFC0}"/>
              </a:ext>
            </a:extLst>
          </p:cNvPr>
          <p:cNvPicPr>
            <a:picLocks noChangeAspect="1"/>
          </p:cNvPicPr>
          <p:nvPr/>
        </p:nvPicPr>
        <p:blipFill>
          <a:blip r:embed="rId2"/>
          <a:stretch>
            <a:fillRect/>
          </a:stretch>
        </p:blipFill>
        <p:spPr>
          <a:xfrm>
            <a:off x="888235" y="3533314"/>
            <a:ext cx="5468177" cy="3108694"/>
          </a:xfrm>
          <a:prstGeom prst="rect">
            <a:avLst/>
          </a:prstGeom>
        </p:spPr>
      </p:pic>
      <p:sp>
        <p:nvSpPr>
          <p:cNvPr id="7" name="TextBox 6">
            <a:extLst>
              <a:ext uri="{FF2B5EF4-FFF2-40B4-BE49-F238E27FC236}">
                <a16:creationId xmlns:a16="http://schemas.microsoft.com/office/drawing/2014/main" id="{7B9CEC21-2D91-4C49-BDF6-2A7228BAE817}"/>
              </a:ext>
            </a:extLst>
          </p:cNvPr>
          <p:cNvSpPr txBox="1"/>
          <p:nvPr/>
        </p:nvSpPr>
        <p:spPr>
          <a:xfrm>
            <a:off x="6454066" y="4487938"/>
            <a:ext cx="5572322" cy="646331"/>
          </a:xfrm>
          <a:prstGeom prst="rect">
            <a:avLst/>
          </a:prstGeom>
          <a:noFill/>
        </p:spPr>
        <p:txBody>
          <a:bodyPr wrap="square">
            <a:spAutoFit/>
          </a:bodyPr>
          <a:lstStyle/>
          <a:p>
            <a:pPr algn="l"/>
            <a:r>
              <a:rPr lang="en-GB" sz="1800" b="0" i="0" u="sng" strike="noStrike" baseline="0" dirty="0">
                <a:latin typeface="CMR10"/>
              </a:rPr>
              <a:t>An Example Photo Of YOLO Object Detection Failing.</a:t>
            </a:r>
          </a:p>
          <a:p>
            <a:pPr algn="l"/>
            <a:r>
              <a:rPr lang="en-GB" sz="1800" b="0" i="0" u="sng" strike="noStrike" baseline="0" dirty="0">
                <a:latin typeface="CMR10"/>
              </a:rPr>
              <a:t>The Big Red Box should not show as output</a:t>
            </a:r>
            <a:endParaRPr lang="en-GB" u="sng" dirty="0"/>
          </a:p>
        </p:txBody>
      </p:sp>
    </p:spTree>
    <p:extLst>
      <p:ext uri="{BB962C8B-B14F-4D97-AF65-F5344CB8AC3E}">
        <p14:creationId xmlns:p14="http://schemas.microsoft.com/office/powerpoint/2010/main" val="13695374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B362D-3444-44AB-9879-0AAE69026175}"/>
              </a:ext>
            </a:extLst>
          </p:cNvPr>
          <p:cNvSpPr>
            <a:spLocks noGrp="1"/>
          </p:cNvSpPr>
          <p:nvPr>
            <p:ph type="title"/>
          </p:nvPr>
        </p:nvSpPr>
        <p:spPr/>
        <p:txBody>
          <a:bodyPr/>
          <a:lstStyle/>
          <a:p>
            <a:r>
              <a:rPr lang="en-GB" sz="2800" dirty="0"/>
              <a:t>Social distancing checker – Solutions :</a:t>
            </a:r>
            <a:endParaRPr lang="en-GB" dirty="0"/>
          </a:p>
        </p:txBody>
      </p:sp>
      <p:sp>
        <p:nvSpPr>
          <p:cNvPr id="3" name="Content Placeholder 2">
            <a:extLst>
              <a:ext uri="{FF2B5EF4-FFF2-40B4-BE49-F238E27FC236}">
                <a16:creationId xmlns:a16="http://schemas.microsoft.com/office/drawing/2014/main" id="{415AD731-CCB7-4316-9B8F-686290A8BAFB}"/>
              </a:ext>
            </a:extLst>
          </p:cNvPr>
          <p:cNvSpPr>
            <a:spLocks noGrp="1"/>
          </p:cNvSpPr>
          <p:nvPr>
            <p:ph sz="quarter" idx="10"/>
          </p:nvPr>
        </p:nvSpPr>
        <p:spPr>
          <a:xfrm>
            <a:off x="539496" y="1435608"/>
            <a:ext cx="11028108" cy="5124990"/>
          </a:xfrm>
        </p:spPr>
        <p:txBody>
          <a:bodyPr>
            <a:normAutofit/>
          </a:bodyPr>
          <a:lstStyle/>
          <a:p>
            <a:pPr marL="0" indent="0" algn="l">
              <a:buNone/>
            </a:pPr>
            <a:r>
              <a:rPr lang="en-GB" sz="2000" b="0" i="0" u="none" strike="noStrike" baseline="0" dirty="0">
                <a:latin typeface="CMR10"/>
              </a:rPr>
              <a:t>A few of the limitations can be solved by adopting the following means:</a:t>
            </a:r>
          </a:p>
          <a:p>
            <a:pPr marL="0" indent="0" algn="l">
              <a:buNone/>
            </a:pPr>
            <a:r>
              <a:rPr lang="en-GB" sz="2000" b="0" i="0" u="none" strike="noStrike" baseline="0" dirty="0">
                <a:latin typeface="CMR10"/>
              </a:rPr>
              <a:t>1. Recording via a drone can completely eliminate the </a:t>
            </a:r>
            <a:r>
              <a:rPr lang="en-GB" sz="2000" b="0" i="0" u="none" strike="noStrike" baseline="0" dirty="0">
                <a:latin typeface="CMTI10"/>
              </a:rPr>
              <a:t>viewing angle problem</a:t>
            </a:r>
            <a:r>
              <a:rPr lang="en-GB" sz="2000" b="0" i="0" u="none" strike="noStrike" baseline="0" dirty="0">
                <a:latin typeface="CMR10"/>
              </a:rPr>
              <a:t>, since a drone can be</a:t>
            </a:r>
          </a:p>
          <a:p>
            <a:pPr marL="0" indent="0" algn="l">
              <a:buNone/>
            </a:pPr>
            <a:r>
              <a:rPr lang="en-GB" sz="2000" b="0" i="0" u="none" strike="noStrike" baseline="0" dirty="0">
                <a:latin typeface="CMR10"/>
              </a:rPr>
              <a:t>stabilized at exactly 90 degrees to the ground. In a room, hall or enclosed area, a camera at the centre of </a:t>
            </a:r>
          </a:p>
          <a:p>
            <a:pPr marL="0" indent="0" algn="l">
              <a:buNone/>
            </a:pPr>
            <a:r>
              <a:rPr lang="en-GB" sz="2000" b="0" i="0" u="none" strike="noStrike" baseline="0" dirty="0">
                <a:latin typeface="CMR10"/>
              </a:rPr>
              <a:t>the ceiling will work wonders.</a:t>
            </a:r>
          </a:p>
          <a:p>
            <a:pPr marL="0" indent="0" algn="l">
              <a:buNone/>
            </a:pPr>
            <a:r>
              <a:rPr lang="en-GB" sz="2000" b="0" i="0" u="none" strike="noStrike" baseline="0" dirty="0">
                <a:latin typeface="CMR10"/>
              </a:rPr>
              <a:t>2. The </a:t>
            </a:r>
            <a:r>
              <a:rPr lang="en-GB" sz="2000" b="0" i="0" u="none" strike="noStrike" baseline="0" dirty="0">
                <a:latin typeface="CMTI10"/>
              </a:rPr>
              <a:t>checker </a:t>
            </a:r>
            <a:r>
              <a:rPr lang="en-GB" sz="2000" b="0" i="0" u="none" strike="noStrike" baseline="0" dirty="0">
                <a:latin typeface="CMR10"/>
              </a:rPr>
              <a:t>can work in densely populated areas as well if we use RCNN or any classification</a:t>
            </a:r>
          </a:p>
          <a:p>
            <a:pPr marL="0" indent="0" algn="l">
              <a:buNone/>
            </a:pPr>
            <a:r>
              <a:rPr lang="en-GB" sz="2000" b="0" i="0" u="none" strike="noStrike" baseline="0" dirty="0">
                <a:latin typeface="CMR10"/>
              </a:rPr>
              <a:t>based algorithm. But that will further slow down the </a:t>
            </a:r>
            <a:r>
              <a:rPr lang="en-GB" sz="2000" b="0" i="0" u="none" strike="noStrike" baseline="0" dirty="0">
                <a:latin typeface="CMTI10"/>
              </a:rPr>
              <a:t>checker </a:t>
            </a:r>
            <a:r>
              <a:rPr lang="en-GB" sz="2000" b="0" i="0" u="none" strike="noStrike" baseline="0" dirty="0">
                <a:latin typeface="CMR10"/>
              </a:rPr>
              <a:t>since RCNN is a much slower</a:t>
            </a:r>
          </a:p>
          <a:p>
            <a:pPr marL="0" indent="0">
              <a:buNone/>
            </a:pPr>
            <a:r>
              <a:rPr lang="en-GB" sz="2000" b="0" i="0" u="none" strike="noStrike" baseline="0" dirty="0">
                <a:latin typeface="CMR10"/>
              </a:rPr>
              <a:t>algorithm than YOLO.</a:t>
            </a:r>
            <a:endParaRPr lang="en-GB" sz="2000" dirty="0"/>
          </a:p>
        </p:txBody>
      </p:sp>
    </p:spTree>
    <p:extLst>
      <p:ext uri="{BB962C8B-B14F-4D97-AF65-F5344CB8AC3E}">
        <p14:creationId xmlns:p14="http://schemas.microsoft.com/office/powerpoint/2010/main" val="23646657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ACD48-BA2F-4A74-A8C3-A43C30CED007}"/>
              </a:ext>
            </a:extLst>
          </p:cNvPr>
          <p:cNvSpPr>
            <a:spLocks noGrp="1"/>
          </p:cNvSpPr>
          <p:nvPr>
            <p:ph type="title"/>
          </p:nvPr>
        </p:nvSpPr>
        <p:spPr/>
        <p:txBody>
          <a:bodyPr/>
          <a:lstStyle/>
          <a:p>
            <a:r>
              <a:rPr lang="en-GB" sz="2800" dirty="0"/>
              <a:t>Social distancing checker – NMS Analysis :</a:t>
            </a:r>
            <a:endParaRPr lang="en-GB" dirty="0"/>
          </a:p>
        </p:txBody>
      </p:sp>
      <p:sp>
        <p:nvSpPr>
          <p:cNvPr id="3" name="Content Placeholder 2">
            <a:extLst>
              <a:ext uri="{FF2B5EF4-FFF2-40B4-BE49-F238E27FC236}">
                <a16:creationId xmlns:a16="http://schemas.microsoft.com/office/drawing/2014/main" id="{61F30EB3-AB81-4F5F-B695-C5FA7C70CB22}"/>
              </a:ext>
            </a:extLst>
          </p:cNvPr>
          <p:cNvSpPr>
            <a:spLocks noGrp="1"/>
          </p:cNvSpPr>
          <p:nvPr>
            <p:ph sz="quarter" idx="10"/>
          </p:nvPr>
        </p:nvSpPr>
        <p:spPr>
          <a:xfrm>
            <a:off x="539496" y="1435608"/>
            <a:ext cx="11036986" cy="5222644"/>
          </a:xfrm>
        </p:spPr>
        <p:txBody>
          <a:bodyPr>
            <a:normAutofit/>
          </a:bodyPr>
          <a:lstStyle/>
          <a:p>
            <a:r>
              <a:rPr lang="en-GB" sz="1600" u="sng" dirty="0"/>
              <a:t>Code for performance calculator :                                            </a:t>
            </a:r>
          </a:p>
          <a:p>
            <a:pPr marL="0" indent="0">
              <a:buNone/>
            </a:pPr>
            <a:endParaRPr lang="en-GB" sz="1600" u="sng" dirty="0"/>
          </a:p>
        </p:txBody>
      </p:sp>
      <p:pic>
        <p:nvPicPr>
          <p:cNvPr id="5" name="Picture 4">
            <a:extLst>
              <a:ext uri="{FF2B5EF4-FFF2-40B4-BE49-F238E27FC236}">
                <a16:creationId xmlns:a16="http://schemas.microsoft.com/office/drawing/2014/main" id="{29F4563A-FEF4-4BB1-ABB2-B51351787BD9}"/>
              </a:ext>
            </a:extLst>
          </p:cNvPr>
          <p:cNvPicPr>
            <a:picLocks noChangeAspect="1"/>
          </p:cNvPicPr>
          <p:nvPr/>
        </p:nvPicPr>
        <p:blipFill rotWithShape="1">
          <a:blip r:embed="rId2">
            <a:extLst>
              <a:ext uri="{28A0092B-C50C-407E-A947-70E740481C1C}">
                <a14:useLocalDpi xmlns:a14="http://schemas.microsoft.com/office/drawing/2010/main" val="0"/>
              </a:ext>
            </a:extLst>
          </a:blip>
          <a:srcRect l="15437" t="25114" r="34538" b="28155"/>
          <a:stretch/>
        </p:blipFill>
        <p:spPr>
          <a:xfrm>
            <a:off x="521208" y="1929606"/>
            <a:ext cx="5574792" cy="4234648"/>
          </a:xfrm>
          <a:prstGeom prst="rect">
            <a:avLst/>
          </a:prstGeom>
        </p:spPr>
      </p:pic>
      <p:pic>
        <p:nvPicPr>
          <p:cNvPr id="7" name="Picture 6">
            <a:extLst>
              <a:ext uri="{FF2B5EF4-FFF2-40B4-BE49-F238E27FC236}">
                <a16:creationId xmlns:a16="http://schemas.microsoft.com/office/drawing/2014/main" id="{FC04A482-0C22-4100-AED6-0DB89B2AF380}"/>
              </a:ext>
            </a:extLst>
          </p:cNvPr>
          <p:cNvPicPr>
            <a:picLocks noChangeAspect="1"/>
          </p:cNvPicPr>
          <p:nvPr/>
        </p:nvPicPr>
        <p:blipFill rotWithShape="1">
          <a:blip r:embed="rId3">
            <a:extLst>
              <a:ext uri="{28A0092B-C50C-407E-A947-70E740481C1C}">
                <a14:useLocalDpi xmlns:a14="http://schemas.microsoft.com/office/drawing/2010/main" val="0"/>
              </a:ext>
            </a:extLst>
          </a:blip>
          <a:srcRect l="28689" t="15866" r="28349" b="10116"/>
          <a:stretch/>
        </p:blipFill>
        <p:spPr>
          <a:xfrm>
            <a:off x="6533965" y="1929606"/>
            <a:ext cx="5237825" cy="4728646"/>
          </a:xfrm>
          <a:prstGeom prst="rect">
            <a:avLst/>
          </a:prstGeom>
        </p:spPr>
      </p:pic>
      <p:sp>
        <p:nvSpPr>
          <p:cNvPr id="8" name="TextBox 7">
            <a:extLst>
              <a:ext uri="{FF2B5EF4-FFF2-40B4-BE49-F238E27FC236}">
                <a16:creationId xmlns:a16="http://schemas.microsoft.com/office/drawing/2014/main" id="{CD565666-04A9-4860-911D-6664C192E7BD}"/>
              </a:ext>
            </a:extLst>
          </p:cNvPr>
          <p:cNvSpPr txBox="1"/>
          <p:nvPr/>
        </p:nvSpPr>
        <p:spPr>
          <a:xfrm>
            <a:off x="6848945" y="1386538"/>
            <a:ext cx="4607864" cy="369332"/>
          </a:xfrm>
          <a:prstGeom prst="rect">
            <a:avLst/>
          </a:prstGeom>
          <a:noFill/>
        </p:spPr>
        <p:txBody>
          <a:bodyPr wrap="none" rtlCol="0">
            <a:spAutoFit/>
          </a:bodyPr>
          <a:lstStyle/>
          <a:p>
            <a:r>
              <a:rPr lang="en-GB" u="sng" dirty="0"/>
              <a:t>Graph of Performance ratio vs NMS Threshold </a:t>
            </a:r>
            <a:r>
              <a:rPr lang="en-GB" dirty="0"/>
              <a:t>:</a:t>
            </a:r>
          </a:p>
        </p:txBody>
      </p:sp>
    </p:spTree>
    <p:extLst>
      <p:ext uri="{BB962C8B-B14F-4D97-AF65-F5344CB8AC3E}">
        <p14:creationId xmlns:p14="http://schemas.microsoft.com/office/powerpoint/2010/main" val="568943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5278C-F75E-4263-8E31-67CC5079F529}"/>
              </a:ext>
            </a:extLst>
          </p:cNvPr>
          <p:cNvSpPr>
            <a:spLocks noGrp="1"/>
          </p:cNvSpPr>
          <p:nvPr>
            <p:ph type="title"/>
          </p:nvPr>
        </p:nvSpPr>
        <p:spPr>
          <a:xfrm>
            <a:off x="521207" y="448056"/>
            <a:ext cx="10998348" cy="640080"/>
          </a:xfrm>
        </p:spPr>
        <p:txBody>
          <a:bodyPr>
            <a:normAutofit/>
          </a:bodyPr>
          <a:lstStyle/>
          <a:p>
            <a:r>
              <a:rPr lang="en-IN" b="1" spc="300" dirty="0"/>
              <a:t>Categorization :</a:t>
            </a:r>
          </a:p>
        </p:txBody>
      </p:sp>
      <p:sp>
        <p:nvSpPr>
          <p:cNvPr id="3" name="Content Placeholder 2">
            <a:extLst>
              <a:ext uri="{FF2B5EF4-FFF2-40B4-BE49-F238E27FC236}">
                <a16:creationId xmlns:a16="http://schemas.microsoft.com/office/drawing/2014/main" id="{141F837D-0699-45D3-9243-0E55E7E4D9DD}"/>
              </a:ext>
            </a:extLst>
          </p:cNvPr>
          <p:cNvSpPr>
            <a:spLocks noGrp="1"/>
          </p:cNvSpPr>
          <p:nvPr>
            <p:ph sz="quarter" idx="10"/>
          </p:nvPr>
        </p:nvSpPr>
        <p:spPr>
          <a:xfrm>
            <a:off x="521207" y="1322486"/>
            <a:ext cx="11168595" cy="4974336"/>
          </a:xfrm>
        </p:spPr>
        <p:txBody>
          <a:bodyPr>
            <a:normAutofit/>
          </a:bodyPr>
          <a:lstStyle/>
          <a:p>
            <a:pPr>
              <a:lnSpc>
                <a:spcPct val="300000"/>
              </a:lnSpc>
            </a:pPr>
            <a:r>
              <a:rPr lang="en-IN" sz="2000" dirty="0"/>
              <a:t>The entire range of activities of this semester has been divided into two categories :</a:t>
            </a:r>
          </a:p>
          <a:p>
            <a:pPr marL="514350" indent="-514350">
              <a:lnSpc>
                <a:spcPct val="300000"/>
              </a:lnSpc>
              <a:buAutoNum type="romanLcParenR"/>
            </a:pPr>
            <a:r>
              <a:rPr lang="en-IN" sz="2000" dirty="0"/>
              <a:t>Knowledge Refinement - Image handling/processing techniques.</a:t>
            </a:r>
          </a:p>
          <a:p>
            <a:pPr marL="514350" indent="-514350">
              <a:lnSpc>
                <a:spcPct val="300000"/>
              </a:lnSpc>
              <a:buAutoNum type="romanLcParenR"/>
            </a:pPr>
            <a:r>
              <a:rPr lang="en-IN" sz="2000" dirty="0"/>
              <a:t> Social distancing checker.</a:t>
            </a:r>
          </a:p>
        </p:txBody>
      </p:sp>
    </p:spTree>
    <p:extLst>
      <p:ext uri="{BB962C8B-B14F-4D97-AF65-F5344CB8AC3E}">
        <p14:creationId xmlns:p14="http://schemas.microsoft.com/office/powerpoint/2010/main" val="1295776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F518F-6DDF-4816-B7CA-8FCD5BA2D6E4}"/>
              </a:ext>
            </a:extLst>
          </p:cNvPr>
          <p:cNvSpPr>
            <a:spLocks noGrp="1"/>
          </p:cNvSpPr>
          <p:nvPr>
            <p:ph type="title"/>
          </p:nvPr>
        </p:nvSpPr>
        <p:spPr>
          <a:xfrm>
            <a:off x="521207" y="448056"/>
            <a:ext cx="8099010" cy="640080"/>
          </a:xfrm>
        </p:spPr>
        <p:txBody>
          <a:bodyPr>
            <a:normAutofit fontScale="90000"/>
          </a:bodyPr>
          <a:lstStyle/>
          <a:p>
            <a:r>
              <a:rPr lang="en-GB" sz="2800" dirty="0"/>
              <a:t>Social distancing checker – Improvements to be made :</a:t>
            </a:r>
            <a:endParaRPr lang="en-GB" dirty="0"/>
          </a:p>
        </p:txBody>
      </p:sp>
      <p:sp>
        <p:nvSpPr>
          <p:cNvPr id="3" name="Content Placeholder 2">
            <a:extLst>
              <a:ext uri="{FF2B5EF4-FFF2-40B4-BE49-F238E27FC236}">
                <a16:creationId xmlns:a16="http://schemas.microsoft.com/office/drawing/2014/main" id="{707A0964-9E86-4F49-AE5E-EE6217DBC191}"/>
              </a:ext>
            </a:extLst>
          </p:cNvPr>
          <p:cNvSpPr>
            <a:spLocks noGrp="1"/>
          </p:cNvSpPr>
          <p:nvPr>
            <p:ph sz="quarter" idx="10"/>
          </p:nvPr>
        </p:nvSpPr>
        <p:spPr>
          <a:xfrm>
            <a:off x="539496" y="1435608"/>
            <a:ext cx="11028108" cy="4974336"/>
          </a:xfrm>
        </p:spPr>
        <p:txBody>
          <a:bodyPr/>
          <a:lstStyle/>
          <a:p>
            <a:pPr marL="0" indent="0" algn="l">
              <a:buNone/>
            </a:pPr>
            <a:r>
              <a:rPr lang="en-GB" sz="1800" dirty="0">
                <a:latin typeface="CMR10"/>
              </a:rPr>
              <a:t>Although</a:t>
            </a:r>
            <a:r>
              <a:rPr lang="en-GB" sz="1800" b="0" i="0" u="none" strike="noStrike" baseline="0" dirty="0">
                <a:latin typeface="CMR10"/>
              </a:rPr>
              <a:t> this application does serve well as a starting point for an automated</a:t>
            </a:r>
          </a:p>
          <a:p>
            <a:pPr marL="0" indent="0" algn="l">
              <a:buNone/>
            </a:pPr>
            <a:r>
              <a:rPr lang="en-GB" sz="1800" b="0" i="0" u="none" strike="noStrike" baseline="0" dirty="0">
                <a:latin typeface="CMR10"/>
              </a:rPr>
              <a:t>social distance checker, following are the ways in which we can improve the </a:t>
            </a:r>
            <a:r>
              <a:rPr lang="en-GB" sz="1800" b="0" i="0" u="none" strike="noStrike" baseline="0" dirty="0">
                <a:latin typeface="CMTI10"/>
              </a:rPr>
              <a:t>checker</a:t>
            </a:r>
            <a:r>
              <a:rPr lang="en-GB" sz="1800" b="0" i="0" u="none" strike="noStrike" baseline="0" dirty="0">
                <a:latin typeface="CMR10"/>
              </a:rPr>
              <a:t>:</a:t>
            </a:r>
          </a:p>
          <a:p>
            <a:pPr marL="0" indent="0" algn="l">
              <a:buNone/>
            </a:pPr>
            <a:r>
              <a:rPr lang="en-GB" sz="1800" b="0" i="0" u="none" strike="noStrike" baseline="0" dirty="0">
                <a:latin typeface="CMR10"/>
              </a:rPr>
              <a:t>1. We can make the entire thing command line based so that an average consumer will not have</a:t>
            </a:r>
          </a:p>
          <a:p>
            <a:pPr marL="0" indent="0" algn="l">
              <a:buNone/>
            </a:pPr>
            <a:r>
              <a:rPr lang="en-GB" sz="1800" b="0" i="0" u="none" strike="noStrike" baseline="0" dirty="0">
                <a:latin typeface="CMR10"/>
              </a:rPr>
              <a:t>to dig around the code to calibrate the algorithm to his or her needs.</a:t>
            </a:r>
          </a:p>
          <a:p>
            <a:pPr marL="0" indent="0" algn="l">
              <a:buNone/>
            </a:pPr>
            <a:r>
              <a:rPr lang="en-GB" sz="1800" b="0" i="0" u="none" strike="noStrike" baseline="0" dirty="0">
                <a:latin typeface="CMR10"/>
              </a:rPr>
              <a:t>2. We can (and will) train our own model of YOLO that will only be used to detect people. This</a:t>
            </a:r>
          </a:p>
          <a:p>
            <a:pPr marL="0" indent="0" algn="l">
              <a:buNone/>
            </a:pPr>
            <a:r>
              <a:rPr lang="en-GB" sz="1800" b="0" i="0" u="none" strike="noStrike" baseline="0" dirty="0">
                <a:latin typeface="CMR10"/>
              </a:rPr>
              <a:t>can tremendously increase the speed and bring down the processing power requirements</a:t>
            </a:r>
          </a:p>
          <a:p>
            <a:pPr marL="0" indent="0" algn="l">
              <a:buNone/>
            </a:pPr>
            <a:r>
              <a:rPr lang="en-GB" sz="1800" b="0" i="0" u="none" strike="noStrike" baseline="0" dirty="0">
                <a:latin typeface="CMR10"/>
              </a:rPr>
              <a:t>3. We can add a help panel for first time users.</a:t>
            </a:r>
            <a:endParaRPr lang="en-GB" dirty="0"/>
          </a:p>
        </p:txBody>
      </p:sp>
    </p:spTree>
    <p:extLst>
      <p:ext uri="{BB962C8B-B14F-4D97-AF65-F5344CB8AC3E}">
        <p14:creationId xmlns:p14="http://schemas.microsoft.com/office/powerpoint/2010/main" val="33530050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EAB8F-DFC4-49DB-951B-BB6410E23FB1}"/>
              </a:ext>
            </a:extLst>
          </p:cNvPr>
          <p:cNvSpPr>
            <a:spLocks noGrp="1"/>
          </p:cNvSpPr>
          <p:nvPr>
            <p:ph type="title"/>
          </p:nvPr>
        </p:nvSpPr>
        <p:spPr/>
        <p:txBody>
          <a:bodyPr>
            <a:normAutofit fontScale="90000"/>
          </a:bodyPr>
          <a:lstStyle/>
          <a:p>
            <a:r>
              <a:rPr lang="en-GB" sz="2800" dirty="0"/>
              <a:t>Social distancing checker – Important links :</a:t>
            </a:r>
            <a:endParaRPr lang="en-GB" dirty="0"/>
          </a:p>
        </p:txBody>
      </p:sp>
      <p:sp>
        <p:nvSpPr>
          <p:cNvPr id="3" name="Content Placeholder 2">
            <a:extLst>
              <a:ext uri="{FF2B5EF4-FFF2-40B4-BE49-F238E27FC236}">
                <a16:creationId xmlns:a16="http://schemas.microsoft.com/office/drawing/2014/main" id="{6AE3E0AD-E63D-4020-A996-AC06F564CD78}"/>
              </a:ext>
            </a:extLst>
          </p:cNvPr>
          <p:cNvSpPr>
            <a:spLocks noGrp="1"/>
          </p:cNvSpPr>
          <p:nvPr>
            <p:ph sz="quarter" idx="10"/>
          </p:nvPr>
        </p:nvSpPr>
        <p:spPr>
          <a:xfrm>
            <a:off x="539495" y="1435607"/>
            <a:ext cx="11116885" cy="5045091"/>
          </a:xfrm>
        </p:spPr>
        <p:txBody>
          <a:bodyPr>
            <a:normAutofit/>
          </a:bodyPr>
          <a:lstStyle/>
          <a:p>
            <a:r>
              <a:rPr lang="en-GB" sz="2000" u="sng" dirty="0"/>
              <a:t>Actual code :</a:t>
            </a:r>
          </a:p>
          <a:p>
            <a:pPr marL="0" indent="0">
              <a:buNone/>
            </a:pPr>
            <a:r>
              <a:rPr lang="en-GB" sz="2000" u="sng" dirty="0"/>
              <a:t> </a:t>
            </a:r>
            <a:r>
              <a:rPr lang="en-GB" sz="3200" dirty="0" err="1">
                <a:hlinkClick r:id="rId2"/>
              </a:rPr>
              <a:t>MPNewRepo</a:t>
            </a:r>
            <a:r>
              <a:rPr lang="en-GB" sz="3200" dirty="0">
                <a:hlinkClick r:id="rId2"/>
              </a:rPr>
              <a:t>/</a:t>
            </a:r>
            <a:r>
              <a:rPr lang="en-GB" sz="3200" dirty="0" err="1">
                <a:hlinkClick r:id="rId2"/>
              </a:rPr>
              <a:t>Mini_Project.ipynb</a:t>
            </a:r>
            <a:r>
              <a:rPr lang="en-GB" sz="3200" dirty="0">
                <a:hlinkClick r:id="rId2"/>
              </a:rPr>
              <a:t> at master · soft-coded/</a:t>
            </a:r>
            <a:r>
              <a:rPr lang="en-GB" sz="3200" dirty="0" err="1">
                <a:hlinkClick r:id="rId2"/>
              </a:rPr>
              <a:t>MPNewRepo</a:t>
            </a:r>
            <a:r>
              <a:rPr lang="en-GB" sz="3200" dirty="0">
                <a:hlinkClick r:id="rId2"/>
              </a:rPr>
              <a:t> · GitHub</a:t>
            </a:r>
            <a:endParaRPr lang="en-GB" sz="3200" dirty="0"/>
          </a:p>
          <a:p>
            <a:pPr marL="0" indent="0">
              <a:buNone/>
            </a:pPr>
            <a:endParaRPr lang="en-GB" sz="3200" u="sng" dirty="0"/>
          </a:p>
          <a:p>
            <a:r>
              <a:rPr lang="en-GB" sz="2000" u="sng" dirty="0"/>
              <a:t>Input and Output :</a:t>
            </a:r>
          </a:p>
          <a:p>
            <a:pPr marL="0" indent="0">
              <a:buNone/>
            </a:pPr>
            <a:r>
              <a:rPr lang="en-GB" sz="3200" u="sng" dirty="0"/>
              <a:t> </a:t>
            </a:r>
            <a:r>
              <a:rPr lang="en-GB" sz="3200" dirty="0" err="1">
                <a:hlinkClick r:id="rId3"/>
              </a:rPr>
              <a:t>MPNewRepo</a:t>
            </a:r>
            <a:r>
              <a:rPr lang="en-GB" sz="3200" dirty="0">
                <a:hlinkClick r:id="rId3"/>
              </a:rPr>
              <a:t>/Input-Output at master · soft-coded/</a:t>
            </a:r>
            <a:r>
              <a:rPr lang="en-GB" sz="3200" dirty="0" err="1">
                <a:hlinkClick r:id="rId3"/>
              </a:rPr>
              <a:t>MPNewRepo</a:t>
            </a:r>
            <a:r>
              <a:rPr lang="en-GB" sz="3200" dirty="0">
                <a:hlinkClick r:id="rId3"/>
              </a:rPr>
              <a:t> · GitHub</a:t>
            </a:r>
            <a:endParaRPr lang="en-GB" sz="3200" u="sng" dirty="0"/>
          </a:p>
          <a:p>
            <a:pPr marL="0" indent="0">
              <a:buNone/>
            </a:pPr>
            <a:endParaRPr lang="en-GB" sz="2000" u="sng" dirty="0"/>
          </a:p>
        </p:txBody>
      </p:sp>
    </p:spTree>
    <p:extLst>
      <p:ext uri="{BB962C8B-B14F-4D97-AF65-F5344CB8AC3E}">
        <p14:creationId xmlns:p14="http://schemas.microsoft.com/office/powerpoint/2010/main" val="42240224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FCD4-1227-48C5-907F-80C5985C9281}"/>
              </a:ext>
            </a:extLst>
          </p:cNvPr>
          <p:cNvSpPr>
            <a:spLocks noGrp="1"/>
          </p:cNvSpPr>
          <p:nvPr>
            <p:ph type="title"/>
          </p:nvPr>
        </p:nvSpPr>
        <p:spPr/>
        <p:txBody>
          <a:bodyPr/>
          <a:lstStyle/>
          <a:p>
            <a:r>
              <a:rPr lang="en-GB" dirty="0"/>
              <a:t>Bibliography :</a:t>
            </a:r>
          </a:p>
        </p:txBody>
      </p:sp>
      <p:sp>
        <p:nvSpPr>
          <p:cNvPr id="3" name="Content Placeholder 2">
            <a:extLst>
              <a:ext uri="{FF2B5EF4-FFF2-40B4-BE49-F238E27FC236}">
                <a16:creationId xmlns:a16="http://schemas.microsoft.com/office/drawing/2014/main" id="{ADF3EFD8-E4FC-4053-B196-421F2C553607}"/>
              </a:ext>
            </a:extLst>
          </p:cNvPr>
          <p:cNvSpPr>
            <a:spLocks noGrp="1"/>
          </p:cNvSpPr>
          <p:nvPr>
            <p:ph sz="quarter" idx="10"/>
          </p:nvPr>
        </p:nvSpPr>
        <p:spPr>
          <a:xfrm>
            <a:off x="539495" y="1435607"/>
            <a:ext cx="10965965" cy="4876415"/>
          </a:xfrm>
        </p:spPr>
        <p:txBody>
          <a:bodyPr/>
          <a:lstStyle/>
          <a:p>
            <a:pPr marL="0" indent="0" algn="l">
              <a:buNone/>
            </a:pPr>
            <a:r>
              <a:rPr lang="en-GB" sz="1800" b="0" i="0" u="none" strike="noStrike" baseline="0" dirty="0">
                <a:latin typeface="CMBX12"/>
              </a:rPr>
              <a:t>References :</a:t>
            </a:r>
          </a:p>
          <a:p>
            <a:pPr marL="0" indent="0" algn="l">
              <a:buNone/>
            </a:pPr>
            <a:r>
              <a:rPr lang="en-GB" sz="1800" b="0" i="0" u="none" strike="noStrike" baseline="0" dirty="0">
                <a:latin typeface="CMR10"/>
              </a:rPr>
              <a:t>[1] N. Otsu, “A threshold selection method from </a:t>
            </a:r>
            <a:r>
              <a:rPr lang="en-GB" sz="1800" b="0" i="0" u="none" strike="noStrike" baseline="0" dirty="0" err="1">
                <a:latin typeface="CMR10"/>
              </a:rPr>
              <a:t>gray</a:t>
            </a:r>
            <a:r>
              <a:rPr lang="en-GB" sz="1800" b="0" i="0" u="none" strike="noStrike" baseline="0" dirty="0">
                <a:latin typeface="CMR10"/>
              </a:rPr>
              <a:t>-level histograms," </a:t>
            </a:r>
            <a:r>
              <a:rPr lang="en-GB" sz="1800" b="0" i="0" u="none" strike="noStrike" baseline="0" dirty="0">
                <a:latin typeface="CMTI10"/>
              </a:rPr>
              <a:t>IEEE Transactions on Systems, Man, and Cybernetics</a:t>
            </a:r>
            <a:r>
              <a:rPr lang="en-GB" sz="1800" b="0" i="0" u="none" strike="noStrike" baseline="0" dirty="0">
                <a:latin typeface="CMR10"/>
              </a:rPr>
              <a:t>, vol. 9, no. 1, pp. 62{66, 1979.</a:t>
            </a:r>
          </a:p>
          <a:p>
            <a:pPr marL="0" indent="0" algn="l">
              <a:buNone/>
            </a:pPr>
            <a:r>
              <a:rPr lang="en-GB" sz="1800" b="0" i="0" u="none" strike="noStrike" baseline="0" dirty="0">
                <a:latin typeface="CMR10"/>
              </a:rPr>
              <a:t>[2] D. Kriegman, “</a:t>
            </a:r>
            <a:r>
              <a:rPr lang="en-GB" sz="1800" b="0" i="0" u="none" strike="noStrike" baseline="0" dirty="0" err="1">
                <a:latin typeface="CMR10"/>
              </a:rPr>
              <a:t>Homography</a:t>
            </a:r>
            <a:r>
              <a:rPr lang="en-GB" sz="1800" b="0" i="0" u="none" strike="noStrike" baseline="0" dirty="0">
                <a:latin typeface="CMR10"/>
              </a:rPr>
              <a:t> estimation," </a:t>
            </a:r>
            <a:r>
              <a:rPr lang="en-GB" sz="1800" b="0" i="0" u="none" strike="noStrike" baseline="0" dirty="0">
                <a:latin typeface="CMTI10"/>
              </a:rPr>
              <a:t>Lecture computer vision I, CSE a</a:t>
            </a:r>
            <a:r>
              <a:rPr lang="en-GB" sz="1800" b="0" i="0" u="none" strike="noStrike" baseline="0" dirty="0">
                <a:latin typeface="CMR10"/>
              </a:rPr>
              <a:t>, vol. 252, 2007.</a:t>
            </a:r>
          </a:p>
          <a:p>
            <a:pPr marL="0" indent="0" algn="l">
              <a:buNone/>
            </a:pPr>
            <a:r>
              <a:rPr lang="en-GB" sz="1800" b="0" i="0" u="none" strike="noStrike" baseline="0" dirty="0">
                <a:latin typeface="CMR10"/>
              </a:rPr>
              <a:t>[3] J. Redmon, S. </a:t>
            </a:r>
            <a:r>
              <a:rPr lang="en-GB" sz="1800" b="0" i="0" u="none" strike="noStrike" baseline="0" dirty="0" err="1">
                <a:latin typeface="CMR10"/>
              </a:rPr>
              <a:t>Divvala</a:t>
            </a:r>
            <a:r>
              <a:rPr lang="en-GB" sz="1800" b="0" i="0" u="none" strike="noStrike" baseline="0" dirty="0">
                <a:latin typeface="CMR10"/>
              </a:rPr>
              <a:t>, R. </a:t>
            </a:r>
            <a:r>
              <a:rPr lang="en-GB" sz="1800" b="0" i="0" u="none" strike="noStrike" baseline="0" dirty="0" err="1">
                <a:latin typeface="CMR10"/>
              </a:rPr>
              <a:t>Girshick</a:t>
            </a:r>
            <a:r>
              <a:rPr lang="en-GB" sz="1800" b="0" i="0" u="none" strike="noStrike" baseline="0" dirty="0">
                <a:latin typeface="CMR10"/>
              </a:rPr>
              <a:t>, and A. Farhadi, \You only look once: Unified, real-time object</a:t>
            </a:r>
          </a:p>
          <a:p>
            <a:pPr marL="0" indent="0" algn="l">
              <a:buNone/>
            </a:pPr>
            <a:r>
              <a:rPr lang="en-GB" sz="1800" b="0" i="0" u="none" strike="noStrike" baseline="0" dirty="0">
                <a:latin typeface="CMR10"/>
              </a:rPr>
              <a:t>detection," 2016.</a:t>
            </a:r>
          </a:p>
          <a:p>
            <a:pPr marL="0" indent="0" algn="l">
              <a:buNone/>
            </a:pPr>
            <a:r>
              <a:rPr lang="en-GB" sz="1800" b="0" i="0" u="none" strike="noStrike" baseline="0" dirty="0">
                <a:latin typeface="CMR10"/>
              </a:rPr>
              <a:t>[4] J. Redmon and A. Farhadi, “Yolov3: An incremental improvement," 2018.</a:t>
            </a:r>
          </a:p>
          <a:p>
            <a:pPr marL="0" indent="0" algn="l">
              <a:buNone/>
            </a:pPr>
            <a:r>
              <a:rPr lang="en-GB" sz="1800" b="0" i="0" u="none" strike="noStrike" baseline="0" dirty="0">
                <a:latin typeface="CMR10"/>
              </a:rPr>
              <a:t>[5] “</a:t>
            </a:r>
            <a:r>
              <a:rPr lang="en-GB" sz="1800" b="0" i="0" u="none" strike="noStrike" baseline="0" dirty="0" err="1">
                <a:latin typeface="CMR10"/>
              </a:rPr>
              <a:t>Yolo</a:t>
            </a:r>
            <a:r>
              <a:rPr lang="en-GB" sz="1800" b="0" i="0" u="none" strike="noStrike" baseline="0" dirty="0">
                <a:latin typeface="CMR10"/>
              </a:rPr>
              <a:t> algorithm and yolo object detection: An introduction - </a:t>
            </a:r>
            <a:r>
              <a:rPr lang="en-GB" sz="1800" b="0" i="0" u="none" strike="noStrike" baseline="0" dirty="0" err="1">
                <a:latin typeface="CMR10"/>
              </a:rPr>
              <a:t>appsilon</a:t>
            </a:r>
            <a:r>
              <a:rPr lang="en-GB" sz="1800" b="0" i="0" u="none" strike="noStrike" baseline="0" dirty="0">
                <a:latin typeface="CMR10"/>
              </a:rPr>
              <a:t>: End to end data science</a:t>
            </a:r>
          </a:p>
          <a:p>
            <a:pPr marL="0" indent="0" algn="l">
              <a:buNone/>
            </a:pPr>
            <a:r>
              <a:rPr lang="en-GB" sz="1800" b="0" i="0" u="none" strike="noStrike" baseline="0" dirty="0">
                <a:latin typeface="CMR10"/>
              </a:rPr>
              <a:t>solutions," Oct 2020.</a:t>
            </a:r>
            <a:endParaRPr lang="en-GB" dirty="0"/>
          </a:p>
          <a:p>
            <a:pPr marL="0" indent="0">
              <a:buNone/>
            </a:pPr>
            <a:endParaRPr lang="en-GB" dirty="0"/>
          </a:p>
          <a:p>
            <a:pPr>
              <a:buFont typeface="+mj-lt"/>
              <a:buAutoNum type="arabicPeriod"/>
            </a:pPr>
            <a:endParaRPr lang="en-GB" dirty="0"/>
          </a:p>
          <a:p>
            <a:pPr marL="0" indent="0">
              <a:buNone/>
            </a:pPr>
            <a:endParaRPr lang="en-GB" dirty="0"/>
          </a:p>
        </p:txBody>
      </p:sp>
      <p:sp>
        <p:nvSpPr>
          <p:cNvPr id="4" name="Rectangle 3">
            <a:extLst>
              <a:ext uri="{FF2B5EF4-FFF2-40B4-BE49-F238E27FC236}">
                <a16:creationId xmlns:a16="http://schemas.microsoft.com/office/drawing/2014/main" id="{BE29BD31-1D42-4D8B-9A51-F1D0CCB904C4}"/>
              </a:ext>
            </a:extLst>
          </p:cNvPr>
          <p:cNvSpPr/>
          <p:nvPr/>
        </p:nvSpPr>
        <p:spPr>
          <a:xfrm>
            <a:off x="3544161" y="5237825"/>
            <a:ext cx="4713061" cy="1172119"/>
          </a:xfrm>
          <a:prstGeom prst="rect">
            <a:avLst/>
          </a:prstGeom>
          <a:noFill/>
        </p:spPr>
        <p:txBody>
          <a:bodyPr wrap="none" lIns="91440" tIns="45720" rIns="91440" bIns="45720">
            <a:prstTxWarp prst="textStop">
              <a:avLst/>
            </a:prstTxWarp>
            <a:spAutoFit/>
            <a:scene3d>
              <a:camera prst="orthographicFront"/>
              <a:lightRig rig="threePt" dir="t"/>
            </a:scene3d>
            <a:sp3d extrusionH="57150">
              <a:bevelT w="38100" h="38100" prst="slope"/>
            </a:sp3d>
          </a:bodyPr>
          <a:lstStyle/>
          <a:p>
            <a:pPr algn="ctr"/>
            <a:r>
              <a:rPr lang="en-US" sz="5400" b="1" dirty="0">
                <a:ln w="22225">
                  <a:solidFill>
                    <a:schemeClr val="accent2"/>
                  </a:solidFill>
                  <a:prstDash val="solid"/>
                </a:ln>
                <a:solidFill>
                  <a:srgbClr val="88A5F8"/>
                </a:solidFill>
                <a:effectLst>
                  <a:glow rad="228600">
                    <a:schemeClr val="accent1">
                      <a:satMod val="175000"/>
                      <a:alpha val="40000"/>
                    </a:schemeClr>
                  </a:glow>
                </a:effectLst>
              </a:rPr>
              <a:t>THE  END</a:t>
            </a:r>
          </a:p>
        </p:txBody>
      </p:sp>
    </p:spTree>
    <p:extLst>
      <p:ext uri="{BB962C8B-B14F-4D97-AF65-F5344CB8AC3E}">
        <p14:creationId xmlns:p14="http://schemas.microsoft.com/office/powerpoint/2010/main" val="2115328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5E319-A06E-4A07-AA59-CF07FBC6874E}"/>
              </a:ext>
            </a:extLst>
          </p:cNvPr>
          <p:cNvSpPr>
            <a:spLocks noGrp="1"/>
          </p:cNvSpPr>
          <p:nvPr>
            <p:ph type="title"/>
          </p:nvPr>
        </p:nvSpPr>
        <p:spPr>
          <a:xfrm>
            <a:off x="539496" y="707018"/>
            <a:ext cx="8808690" cy="728590"/>
          </a:xfrm>
        </p:spPr>
        <p:txBody>
          <a:bodyPr>
            <a:normAutofit fontScale="90000"/>
          </a:bodyPr>
          <a:lstStyle/>
          <a:p>
            <a:br>
              <a:rPr lang="en-IN" sz="2800" dirty="0"/>
            </a:br>
            <a:br>
              <a:rPr lang="en-IN" sz="2800" dirty="0"/>
            </a:br>
            <a:br>
              <a:rPr lang="en-IN" sz="2800" dirty="0"/>
            </a:br>
            <a:br>
              <a:rPr lang="en-IN" sz="2800" dirty="0"/>
            </a:br>
            <a:r>
              <a:rPr lang="en-IN" sz="3600" dirty="0"/>
              <a:t>Image handling/processing techniques</a:t>
            </a:r>
            <a:r>
              <a:rPr lang="en-IN" dirty="0"/>
              <a:t> :</a:t>
            </a:r>
            <a:br>
              <a:rPr lang="en-IN" sz="2800" dirty="0"/>
            </a:br>
            <a:endParaRPr lang="en-GB" dirty="0"/>
          </a:p>
        </p:txBody>
      </p:sp>
      <p:sp>
        <p:nvSpPr>
          <p:cNvPr id="3" name="Content Placeholder 2">
            <a:extLst>
              <a:ext uri="{FF2B5EF4-FFF2-40B4-BE49-F238E27FC236}">
                <a16:creationId xmlns:a16="http://schemas.microsoft.com/office/drawing/2014/main" id="{C6CCE8AB-411A-4358-AD43-90275CD14233}"/>
              </a:ext>
            </a:extLst>
          </p:cNvPr>
          <p:cNvSpPr>
            <a:spLocks noGrp="1"/>
          </p:cNvSpPr>
          <p:nvPr>
            <p:ph sz="quarter" idx="10"/>
          </p:nvPr>
        </p:nvSpPr>
        <p:spPr>
          <a:xfrm>
            <a:off x="539496" y="1435608"/>
            <a:ext cx="11081374" cy="5062846"/>
          </a:xfrm>
        </p:spPr>
        <p:txBody>
          <a:bodyPr>
            <a:normAutofit fontScale="92500" lnSpcReduction="20000"/>
          </a:bodyPr>
          <a:lstStyle/>
          <a:p>
            <a:r>
              <a:rPr lang="en-GB" sz="2800" dirty="0"/>
              <a:t>Basic concept of reading/writing an image file.</a:t>
            </a:r>
          </a:p>
          <a:p>
            <a:r>
              <a:rPr lang="en-GB" sz="2800" dirty="0"/>
              <a:t>Histogram for a Gray level image.</a:t>
            </a:r>
          </a:p>
          <a:p>
            <a:r>
              <a:rPr lang="en-GB" sz="2800" dirty="0"/>
              <a:t>Histogram equalization for Contrast enhancement.</a:t>
            </a:r>
          </a:p>
          <a:p>
            <a:r>
              <a:rPr lang="en-GB" sz="2800" dirty="0"/>
              <a:t>Reducing salt-and-pepper noise.</a:t>
            </a:r>
          </a:p>
          <a:p>
            <a:r>
              <a:rPr lang="en-GB" sz="2800" dirty="0"/>
              <a:t>Mean, Median and Mode filters.</a:t>
            </a:r>
          </a:p>
          <a:p>
            <a:r>
              <a:rPr lang="en-GB" sz="2800" dirty="0"/>
              <a:t>Local Thresholding</a:t>
            </a:r>
          </a:p>
          <a:p>
            <a:r>
              <a:rPr lang="en-GB" sz="2800" dirty="0"/>
              <a:t>Global using Otsu’s thresholding algorithm.</a:t>
            </a:r>
          </a:p>
          <a:p>
            <a:r>
              <a:rPr lang="en-GB" sz="2800" dirty="0"/>
              <a:t>Adaptive thresholding.</a:t>
            </a:r>
          </a:p>
          <a:p>
            <a:pPr marL="0" indent="0">
              <a:buNone/>
            </a:pPr>
            <a:endParaRPr lang="en-GB" sz="2800" dirty="0"/>
          </a:p>
          <a:p>
            <a:pPr marL="0" indent="0">
              <a:buNone/>
            </a:pPr>
            <a:r>
              <a:rPr lang="en-GB" sz="2800" dirty="0"/>
              <a:t>In all of the above cases, we have implemented our own functions in Python and whenever possible cross-verified them with standard library functions of OpenCV or Pillow.</a:t>
            </a:r>
          </a:p>
        </p:txBody>
      </p:sp>
    </p:spTree>
    <p:extLst>
      <p:ext uri="{BB962C8B-B14F-4D97-AF65-F5344CB8AC3E}">
        <p14:creationId xmlns:p14="http://schemas.microsoft.com/office/powerpoint/2010/main" val="819735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81096-3CC6-4C63-AC7F-CF1E66ECE62E}"/>
              </a:ext>
            </a:extLst>
          </p:cNvPr>
          <p:cNvSpPr>
            <a:spLocks noGrp="1"/>
          </p:cNvSpPr>
          <p:nvPr>
            <p:ph type="title"/>
          </p:nvPr>
        </p:nvSpPr>
        <p:spPr>
          <a:xfrm>
            <a:off x="539497" y="826712"/>
            <a:ext cx="8303197" cy="640080"/>
          </a:xfrm>
        </p:spPr>
        <p:txBody>
          <a:bodyPr>
            <a:normAutofit fontScale="90000"/>
          </a:bodyPr>
          <a:lstStyle/>
          <a:p>
            <a:r>
              <a:rPr lang="en-IN" sz="2800" dirty="0"/>
              <a:t>Image handling/processing techniques</a:t>
            </a:r>
            <a:r>
              <a:rPr lang="en-IN" dirty="0"/>
              <a:t> (contd.) :</a:t>
            </a:r>
            <a:br>
              <a:rPr lang="en-IN" sz="2000" dirty="0"/>
            </a:br>
            <a:endParaRPr lang="en-GB" dirty="0"/>
          </a:p>
        </p:txBody>
      </p:sp>
      <p:pic>
        <p:nvPicPr>
          <p:cNvPr id="5" name="Content Placeholder 4">
            <a:extLst>
              <a:ext uri="{FF2B5EF4-FFF2-40B4-BE49-F238E27FC236}">
                <a16:creationId xmlns:a16="http://schemas.microsoft.com/office/drawing/2014/main" id="{607D9DDF-FAD6-4A15-BF01-6DE5D6BD78BF}"/>
              </a:ext>
            </a:extLst>
          </p:cNvPr>
          <p:cNvPicPr>
            <a:picLocks noGrp="1" noChangeAspect="1"/>
          </p:cNvPicPr>
          <p:nvPr>
            <p:ph sz="quarter" idx="10"/>
          </p:nvPr>
        </p:nvPicPr>
        <p:blipFill>
          <a:blip r:embed="rId2"/>
          <a:stretch>
            <a:fillRect/>
          </a:stretch>
        </p:blipFill>
        <p:spPr>
          <a:xfrm>
            <a:off x="2210540" y="1750057"/>
            <a:ext cx="2299316" cy="1902130"/>
          </a:xfrm>
        </p:spPr>
      </p:pic>
      <p:pic>
        <p:nvPicPr>
          <p:cNvPr id="7" name="Picture 6">
            <a:extLst>
              <a:ext uri="{FF2B5EF4-FFF2-40B4-BE49-F238E27FC236}">
                <a16:creationId xmlns:a16="http://schemas.microsoft.com/office/drawing/2014/main" id="{BDB62E81-C99E-436B-B5A2-1902EEDDE1D8}"/>
              </a:ext>
            </a:extLst>
          </p:cNvPr>
          <p:cNvPicPr>
            <a:picLocks noChangeAspect="1"/>
          </p:cNvPicPr>
          <p:nvPr/>
        </p:nvPicPr>
        <p:blipFill>
          <a:blip r:embed="rId3"/>
          <a:stretch>
            <a:fillRect/>
          </a:stretch>
        </p:blipFill>
        <p:spPr>
          <a:xfrm>
            <a:off x="539497" y="3957493"/>
            <a:ext cx="2745241" cy="2327898"/>
          </a:xfrm>
          <a:prstGeom prst="rect">
            <a:avLst/>
          </a:prstGeom>
        </p:spPr>
      </p:pic>
      <p:pic>
        <p:nvPicPr>
          <p:cNvPr id="9" name="Picture 8">
            <a:extLst>
              <a:ext uri="{FF2B5EF4-FFF2-40B4-BE49-F238E27FC236}">
                <a16:creationId xmlns:a16="http://schemas.microsoft.com/office/drawing/2014/main" id="{48C3F46E-3E90-4681-BFDD-C3F90560DFF3}"/>
              </a:ext>
            </a:extLst>
          </p:cNvPr>
          <p:cNvPicPr>
            <a:picLocks noChangeAspect="1"/>
          </p:cNvPicPr>
          <p:nvPr/>
        </p:nvPicPr>
        <p:blipFill>
          <a:blip r:embed="rId4"/>
          <a:stretch>
            <a:fillRect/>
          </a:stretch>
        </p:blipFill>
        <p:spPr>
          <a:xfrm>
            <a:off x="3555987" y="3957493"/>
            <a:ext cx="2745241" cy="2327898"/>
          </a:xfrm>
          <a:prstGeom prst="rect">
            <a:avLst/>
          </a:prstGeom>
        </p:spPr>
      </p:pic>
      <p:sp>
        <p:nvSpPr>
          <p:cNvPr id="10" name="TextBox 9">
            <a:extLst>
              <a:ext uri="{FF2B5EF4-FFF2-40B4-BE49-F238E27FC236}">
                <a16:creationId xmlns:a16="http://schemas.microsoft.com/office/drawing/2014/main" id="{4122E16F-05F5-4245-A73A-0DEC8B50F34C}"/>
              </a:ext>
            </a:extLst>
          </p:cNvPr>
          <p:cNvSpPr txBox="1"/>
          <p:nvPr/>
        </p:nvSpPr>
        <p:spPr>
          <a:xfrm>
            <a:off x="435006" y="6285391"/>
            <a:ext cx="6178857" cy="369332"/>
          </a:xfrm>
          <a:prstGeom prst="rect">
            <a:avLst/>
          </a:prstGeom>
          <a:noFill/>
        </p:spPr>
        <p:txBody>
          <a:bodyPr wrap="square" rtlCol="0">
            <a:spAutoFit/>
          </a:bodyPr>
          <a:lstStyle/>
          <a:p>
            <a:r>
              <a:rPr lang="en-GB" dirty="0"/>
              <a:t>(b) Implemented function       (c) Library function hist()</a:t>
            </a:r>
          </a:p>
        </p:txBody>
      </p:sp>
      <p:sp>
        <p:nvSpPr>
          <p:cNvPr id="12" name="TextBox 11">
            <a:extLst>
              <a:ext uri="{FF2B5EF4-FFF2-40B4-BE49-F238E27FC236}">
                <a16:creationId xmlns:a16="http://schemas.microsoft.com/office/drawing/2014/main" id="{5EF4965E-0FD0-419B-B0D8-41E277AF87D5}"/>
              </a:ext>
            </a:extLst>
          </p:cNvPr>
          <p:cNvSpPr txBox="1"/>
          <p:nvPr/>
        </p:nvSpPr>
        <p:spPr>
          <a:xfrm>
            <a:off x="2352583" y="3620174"/>
            <a:ext cx="6363811" cy="369332"/>
          </a:xfrm>
          <a:prstGeom prst="rect">
            <a:avLst/>
          </a:prstGeom>
          <a:noFill/>
        </p:spPr>
        <p:txBody>
          <a:bodyPr wrap="square">
            <a:spAutoFit/>
          </a:bodyPr>
          <a:lstStyle/>
          <a:p>
            <a:r>
              <a:rPr lang="en-GB" sz="1800" b="0" i="0" u="none" strike="noStrike" baseline="0" dirty="0">
                <a:latin typeface="CMR9"/>
              </a:rPr>
              <a:t>(a) Grayscale Image</a:t>
            </a:r>
            <a:endParaRPr lang="en-GB" dirty="0"/>
          </a:p>
        </p:txBody>
      </p:sp>
      <p:pic>
        <p:nvPicPr>
          <p:cNvPr id="14" name="Picture 13">
            <a:extLst>
              <a:ext uri="{FF2B5EF4-FFF2-40B4-BE49-F238E27FC236}">
                <a16:creationId xmlns:a16="http://schemas.microsoft.com/office/drawing/2014/main" id="{F324DD8F-BFB2-4F4D-B409-E501945B55A1}"/>
              </a:ext>
            </a:extLst>
          </p:cNvPr>
          <p:cNvPicPr>
            <a:picLocks noChangeAspect="1"/>
          </p:cNvPicPr>
          <p:nvPr/>
        </p:nvPicPr>
        <p:blipFill>
          <a:blip r:embed="rId5"/>
          <a:stretch>
            <a:fillRect/>
          </a:stretch>
        </p:blipFill>
        <p:spPr>
          <a:xfrm>
            <a:off x="8716394" y="1750057"/>
            <a:ext cx="2175071" cy="2022594"/>
          </a:xfrm>
          <a:prstGeom prst="rect">
            <a:avLst/>
          </a:prstGeom>
        </p:spPr>
      </p:pic>
      <p:pic>
        <p:nvPicPr>
          <p:cNvPr id="16" name="Picture 15">
            <a:extLst>
              <a:ext uri="{FF2B5EF4-FFF2-40B4-BE49-F238E27FC236}">
                <a16:creationId xmlns:a16="http://schemas.microsoft.com/office/drawing/2014/main" id="{2073D62F-F263-4A06-8D34-4D2CA531EACB}"/>
              </a:ext>
            </a:extLst>
          </p:cNvPr>
          <p:cNvPicPr>
            <a:picLocks noChangeAspect="1"/>
          </p:cNvPicPr>
          <p:nvPr/>
        </p:nvPicPr>
        <p:blipFill>
          <a:blip r:embed="rId6"/>
          <a:stretch>
            <a:fillRect/>
          </a:stretch>
        </p:blipFill>
        <p:spPr>
          <a:xfrm>
            <a:off x="8753113" y="4191244"/>
            <a:ext cx="2138352" cy="2138352"/>
          </a:xfrm>
          <a:prstGeom prst="rect">
            <a:avLst/>
          </a:prstGeom>
        </p:spPr>
      </p:pic>
      <p:sp>
        <p:nvSpPr>
          <p:cNvPr id="17" name="TextBox 16">
            <a:extLst>
              <a:ext uri="{FF2B5EF4-FFF2-40B4-BE49-F238E27FC236}">
                <a16:creationId xmlns:a16="http://schemas.microsoft.com/office/drawing/2014/main" id="{D50C6740-3957-4CE1-81F0-19D43FF904EF}"/>
              </a:ext>
            </a:extLst>
          </p:cNvPr>
          <p:cNvSpPr txBox="1"/>
          <p:nvPr/>
        </p:nvSpPr>
        <p:spPr>
          <a:xfrm>
            <a:off x="8842694" y="3788459"/>
            <a:ext cx="2283301" cy="369332"/>
          </a:xfrm>
          <a:prstGeom prst="rect">
            <a:avLst/>
          </a:prstGeom>
          <a:noFill/>
        </p:spPr>
        <p:txBody>
          <a:bodyPr wrap="square" rtlCol="0">
            <a:spAutoFit/>
          </a:bodyPr>
          <a:lstStyle/>
          <a:p>
            <a:r>
              <a:rPr lang="en-GB" dirty="0"/>
              <a:t>(a) Original Image</a:t>
            </a:r>
          </a:p>
        </p:txBody>
      </p:sp>
      <p:sp>
        <p:nvSpPr>
          <p:cNvPr id="18" name="TextBox 17">
            <a:extLst>
              <a:ext uri="{FF2B5EF4-FFF2-40B4-BE49-F238E27FC236}">
                <a16:creationId xmlns:a16="http://schemas.microsoft.com/office/drawing/2014/main" id="{3EEA2A1D-D7DD-4884-A71D-6B154A0E9BE1}"/>
              </a:ext>
            </a:extLst>
          </p:cNvPr>
          <p:cNvSpPr txBox="1"/>
          <p:nvPr/>
        </p:nvSpPr>
        <p:spPr>
          <a:xfrm flipH="1">
            <a:off x="8842694" y="6285391"/>
            <a:ext cx="1917042" cy="369332"/>
          </a:xfrm>
          <a:prstGeom prst="rect">
            <a:avLst/>
          </a:prstGeom>
          <a:noFill/>
        </p:spPr>
        <p:txBody>
          <a:bodyPr wrap="square" rtlCol="0">
            <a:spAutoFit/>
          </a:bodyPr>
          <a:lstStyle/>
          <a:p>
            <a:r>
              <a:rPr lang="en-GB" dirty="0"/>
              <a:t>(b) Edited Image</a:t>
            </a:r>
          </a:p>
        </p:txBody>
      </p:sp>
      <p:sp>
        <p:nvSpPr>
          <p:cNvPr id="19" name="TextBox 18">
            <a:extLst>
              <a:ext uri="{FF2B5EF4-FFF2-40B4-BE49-F238E27FC236}">
                <a16:creationId xmlns:a16="http://schemas.microsoft.com/office/drawing/2014/main" id="{20670233-99A5-49AE-BEEE-5CEA4C9D0666}"/>
              </a:ext>
            </a:extLst>
          </p:cNvPr>
          <p:cNvSpPr txBox="1"/>
          <p:nvPr/>
        </p:nvSpPr>
        <p:spPr>
          <a:xfrm>
            <a:off x="582407" y="1315411"/>
            <a:ext cx="11393569" cy="369332"/>
          </a:xfrm>
          <a:prstGeom prst="rect">
            <a:avLst/>
          </a:prstGeom>
          <a:noFill/>
        </p:spPr>
        <p:txBody>
          <a:bodyPr wrap="square" rtlCol="0">
            <a:spAutoFit/>
          </a:bodyPr>
          <a:lstStyle/>
          <a:p>
            <a:r>
              <a:rPr lang="en-GB" dirty="0"/>
              <a:t>1. Histogram                                                                      2. </a:t>
            </a:r>
            <a:r>
              <a:rPr lang="en-GB" sz="1800" b="0" i="0" u="none" strike="noStrike" baseline="0" dirty="0">
                <a:latin typeface="CMR10"/>
              </a:rPr>
              <a:t>Contrast Enhancement using Histogram Equalization </a:t>
            </a:r>
            <a:endParaRPr lang="en-GB" dirty="0"/>
          </a:p>
        </p:txBody>
      </p:sp>
    </p:spTree>
    <p:extLst>
      <p:ext uri="{BB962C8B-B14F-4D97-AF65-F5344CB8AC3E}">
        <p14:creationId xmlns:p14="http://schemas.microsoft.com/office/powerpoint/2010/main" val="3188545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0144B-0365-4E01-A12E-92C8DE5BDB15}"/>
              </a:ext>
            </a:extLst>
          </p:cNvPr>
          <p:cNvSpPr>
            <a:spLocks noGrp="1"/>
          </p:cNvSpPr>
          <p:nvPr>
            <p:ph type="title"/>
          </p:nvPr>
        </p:nvSpPr>
        <p:spPr>
          <a:xfrm>
            <a:off x="521207" y="448056"/>
            <a:ext cx="7548595" cy="640080"/>
          </a:xfrm>
        </p:spPr>
        <p:txBody>
          <a:bodyPr>
            <a:normAutofit fontScale="90000"/>
          </a:bodyPr>
          <a:lstStyle/>
          <a:p>
            <a:r>
              <a:rPr lang="en-IN" sz="2800" dirty="0"/>
              <a:t>Image handling/processing techniques</a:t>
            </a:r>
            <a:r>
              <a:rPr lang="en-IN" dirty="0"/>
              <a:t> (contd.) :</a:t>
            </a:r>
            <a:endParaRPr lang="en-GB" dirty="0"/>
          </a:p>
        </p:txBody>
      </p:sp>
      <p:pic>
        <p:nvPicPr>
          <p:cNvPr id="5" name="Content Placeholder 4">
            <a:extLst>
              <a:ext uri="{FF2B5EF4-FFF2-40B4-BE49-F238E27FC236}">
                <a16:creationId xmlns:a16="http://schemas.microsoft.com/office/drawing/2014/main" id="{8259131E-CB64-4594-A99F-DD6493B674DA}"/>
              </a:ext>
            </a:extLst>
          </p:cNvPr>
          <p:cNvPicPr>
            <a:picLocks noGrp="1" noChangeAspect="1"/>
          </p:cNvPicPr>
          <p:nvPr>
            <p:ph sz="quarter" idx="10"/>
          </p:nvPr>
        </p:nvPicPr>
        <p:blipFill>
          <a:blip r:embed="rId2"/>
          <a:stretch>
            <a:fillRect/>
          </a:stretch>
        </p:blipFill>
        <p:spPr>
          <a:xfrm>
            <a:off x="1040101" y="1499034"/>
            <a:ext cx="2075961" cy="1929966"/>
          </a:xfrm>
        </p:spPr>
      </p:pic>
      <p:pic>
        <p:nvPicPr>
          <p:cNvPr id="7" name="Picture 6">
            <a:extLst>
              <a:ext uri="{FF2B5EF4-FFF2-40B4-BE49-F238E27FC236}">
                <a16:creationId xmlns:a16="http://schemas.microsoft.com/office/drawing/2014/main" id="{7EECCE68-A0AA-4813-B60D-A6215E29CE31}"/>
              </a:ext>
            </a:extLst>
          </p:cNvPr>
          <p:cNvPicPr>
            <a:picLocks noChangeAspect="1"/>
          </p:cNvPicPr>
          <p:nvPr/>
        </p:nvPicPr>
        <p:blipFill>
          <a:blip r:embed="rId3"/>
          <a:stretch>
            <a:fillRect/>
          </a:stretch>
        </p:blipFill>
        <p:spPr>
          <a:xfrm>
            <a:off x="3427735" y="1499034"/>
            <a:ext cx="2075961" cy="1929966"/>
          </a:xfrm>
          <a:prstGeom prst="rect">
            <a:avLst/>
          </a:prstGeom>
        </p:spPr>
      </p:pic>
      <p:pic>
        <p:nvPicPr>
          <p:cNvPr id="9" name="Picture 8">
            <a:extLst>
              <a:ext uri="{FF2B5EF4-FFF2-40B4-BE49-F238E27FC236}">
                <a16:creationId xmlns:a16="http://schemas.microsoft.com/office/drawing/2014/main" id="{6DE4BEBE-187C-4513-B06A-26FA1B14E96E}"/>
              </a:ext>
            </a:extLst>
          </p:cNvPr>
          <p:cNvPicPr>
            <a:picLocks noChangeAspect="1"/>
          </p:cNvPicPr>
          <p:nvPr/>
        </p:nvPicPr>
        <p:blipFill>
          <a:blip r:embed="rId4"/>
          <a:stretch>
            <a:fillRect/>
          </a:stretch>
        </p:blipFill>
        <p:spPr>
          <a:xfrm>
            <a:off x="1040101" y="4113973"/>
            <a:ext cx="2075961" cy="1929966"/>
          </a:xfrm>
          <a:prstGeom prst="rect">
            <a:avLst/>
          </a:prstGeom>
        </p:spPr>
      </p:pic>
      <p:pic>
        <p:nvPicPr>
          <p:cNvPr id="11" name="Picture 10">
            <a:extLst>
              <a:ext uri="{FF2B5EF4-FFF2-40B4-BE49-F238E27FC236}">
                <a16:creationId xmlns:a16="http://schemas.microsoft.com/office/drawing/2014/main" id="{31218FBF-8424-4AE6-A781-3B1F4209B093}"/>
              </a:ext>
            </a:extLst>
          </p:cNvPr>
          <p:cNvPicPr>
            <a:picLocks noChangeAspect="1"/>
          </p:cNvPicPr>
          <p:nvPr/>
        </p:nvPicPr>
        <p:blipFill>
          <a:blip r:embed="rId5"/>
          <a:stretch>
            <a:fillRect/>
          </a:stretch>
        </p:blipFill>
        <p:spPr>
          <a:xfrm>
            <a:off x="3427735" y="4113973"/>
            <a:ext cx="2075961" cy="1929966"/>
          </a:xfrm>
          <a:prstGeom prst="rect">
            <a:avLst/>
          </a:prstGeom>
        </p:spPr>
      </p:pic>
      <p:sp>
        <p:nvSpPr>
          <p:cNvPr id="13" name="TextBox 12">
            <a:extLst>
              <a:ext uri="{FF2B5EF4-FFF2-40B4-BE49-F238E27FC236}">
                <a16:creationId xmlns:a16="http://schemas.microsoft.com/office/drawing/2014/main" id="{923AB8E5-8B9A-4D5A-8206-4763538DED72}"/>
              </a:ext>
            </a:extLst>
          </p:cNvPr>
          <p:cNvSpPr txBox="1"/>
          <p:nvPr/>
        </p:nvSpPr>
        <p:spPr>
          <a:xfrm>
            <a:off x="1246025" y="3586820"/>
            <a:ext cx="6098958" cy="369332"/>
          </a:xfrm>
          <a:prstGeom prst="rect">
            <a:avLst/>
          </a:prstGeom>
          <a:noFill/>
        </p:spPr>
        <p:txBody>
          <a:bodyPr wrap="square">
            <a:spAutoFit/>
          </a:bodyPr>
          <a:lstStyle/>
          <a:p>
            <a:r>
              <a:rPr lang="en-GB" sz="1800" b="0" i="0" u="none" strike="noStrike" baseline="0" dirty="0">
                <a:latin typeface="CMR9"/>
              </a:rPr>
              <a:t>(a) Original Picture               (b) Mean Filter</a:t>
            </a:r>
            <a:endParaRPr lang="en-GB" dirty="0"/>
          </a:p>
        </p:txBody>
      </p:sp>
      <p:sp>
        <p:nvSpPr>
          <p:cNvPr id="15" name="TextBox 14">
            <a:extLst>
              <a:ext uri="{FF2B5EF4-FFF2-40B4-BE49-F238E27FC236}">
                <a16:creationId xmlns:a16="http://schemas.microsoft.com/office/drawing/2014/main" id="{50FC41E0-6081-4A14-972C-6BD2927417AA}"/>
              </a:ext>
            </a:extLst>
          </p:cNvPr>
          <p:cNvSpPr txBox="1"/>
          <p:nvPr/>
        </p:nvSpPr>
        <p:spPr>
          <a:xfrm>
            <a:off x="1246025" y="6225278"/>
            <a:ext cx="6230635" cy="369332"/>
          </a:xfrm>
          <a:prstGeom prst="rect">
            <a:avLst/>
          </a:prstGeom>
          <a:noFill/>
        </p:spPr>
        <p:txBody>
          <a:bodyPr wrap="square">
            <a:spAutoFit/>
          </a:bodyPr>
          <a:lstStyle/>
          <a:p>
            <a:r>
              <a:rPr lang="en-GB" dirty="0">
                <a:latin typeface="CMR9"/>
              </a:rPr>
              <a:t>  (c)</a:t>
            </a:r>
            <a:r>
              <a:rPr lang="en-GB" sz="1800" b="0" i="0" u="none" strike="noStrike" baseline="0" dirty="0">
                <a:latin typeface="CMR9"/>
              </a:rPr>
              <a:t> Median Filter                (d) Mode Filter</a:t>
            </a:r>
            <a:endParaRPr lang="en-GB" dirty="0"/>
          </a:p>
        </p:txBody>
      </p:sp>
      <p:pic>
        <p:nvPicPr>
          <p:cNvPr id="17" name="Picture 16">
            <a:extLst>
              <a:ext uri="{FF2B5EF4-FFF2-40B4-BE49-F238E27FC236}">
                <a16:creationId xmlns:a16="http://schemas.microsoft.com/office/drawing/2014/main" id="{5E3B693D-A1A4-4D7E-9A8D-859EE07F0369}"/>
              </a:ext>
            </a:extLst>
          </p:cNvPr>
          <p:cNvPicPr>
            <a:picLocks noChangeAspect="1"/>
          </p:cNvPicPr>
          <p:nvPr/>
        </p:nvPicPr>
        <p:blipFill>
          <a:blip r:embed="rId6"/>
          <a:stretch>
            <a:fillRect/>
          </a:stretch>
        </p:blipFill>
        <p:spPr>
          <a:xfrm>
            <a:off x="8848782" y="1499034"/>
            <a:ext cx="2000147" cy="1929966"/>
          </a:xfrm>
          <a:prstGeom prst="rect">
            <a:avLst/>
          </a:prstGeom>
        </p:spPr>
      </p:pic>
      <p:pic>
        <p:nvPicPr>
          <p:cNvPr id="19" name="Picture 18">
            <a:extLst>
              <a:ext uri="{FF2B5EF4-FFF2-40B4-BE49-F238E27FC236}">
                <a16:creationId xmlns:a16="http://schemas.microsoft.com/office/drawing/2014/main" id="{E2352D27-1BF1-4533-B5AC-E73CF60F49BC}"/>
              </a:ext>
            </a:extLst>
          </p:cNvPr>
          <p:cNvPicPr>
            <a:picLocks noChangeAspect="1"/>
          </p:cNvPicPr>
          <p:nvPr/>
        </p:nvPicPr>
        <p:blipFill>
          <a:blip r:embed="rId7"/>
          <a:stretch>
            <a:fillRect/>
          </a:stretch>
        </p:blipFill>
        <p:spPr>
          <a:xfrm>
            <a:off x="8848781" y="3956152"/>
            <a:ext cx="2000147" cy="1929966"/>
          </a:xfrm>
          <a:prstGeom prst="rect">
            <a:avLst/>
          </a:prstGeom>
        </p:spPr>
      </p:pic>
      <p:sp>
        <p:nvSpPr>
          <p:cNvPr id="21" name="TextBox 20">
            <a:extLst>
              <a:ext uri="{FF2B5EF4-FFF2-40B4-BE49-F238E27FC236}">
                <a16:creationId xmlns:a16="http://schemas.microsoft.com/office/drawing/2014/main" id="{A67CE92A-0AE0-440B-9455-890C4ACAD049}"/>
              </a:ext>
            </a:extLst>
          </p:cNvPr>
          <p:cNvSpPr txBox="1"/>
          <p:nvPr/>
        </p:nvSpPr>
        <p:spPr>
          <a:xfrm>
            <a:off x="8948692" y="3507910"/>
            <a:ext cx="2299316" cy="369332"/>
          </a:xfrm>
          <a:prstGeom prst="rect">
            <a:avLst/>
          </a:prstGeom>
          <a:noFill/>
        </p:spPr>
        <p:txBody>
          <a:bodyPr wrap="square">
            <a:spAutoFit/>
          </a:bodyPr>
          <a:lstStyle/>
          <a:p>
            <a:r>
              <a:rPr lang="en-GB" sz="1800" b="0" i="0" u="none" strike="noStrike" baseline="0" dirty="0">
                <a:latin typeface="CMR9"/>
              </a:rPr>
              <a:t>(a) Original Photo</a:t>
            </a:r>
            <a:endParaRPr lang="en-GB" dirty="0"/>
          </a:p>
        </p:txBody>
      </p:sp>
      <p:sp>
        <p:nvSpPr>
          <p:cNvPr id="23" name="TextBox 22">
            <a:extLst>
              <a:ext uri="{FF2B5EF4-FFF2-40B4-BE49-F238E27FC236}">
                <a16:creationId xmlns:a16="http://schemas.microsoft.com/office/drawing/2014/main" id="{6DC9B866-C7D4-4AFF-9E3D-FA2216EB6966}"/>
              </a:ext>
            </a:extLst>
          </p:cNvPr>
          <p:cNvSpPr txBox="1"/>
          <p:nvPr/>
        </p:nvSpPr>
        <p:spPr>
          <a:xfrm>
            <a:off x="8784455" y="5902112"/>
            <a:ext cx="2863048" cy="646331"/>
          </a:xfrm>
          <a:prstGeom prst="rect">
            <a:avLst/>
          </a:prstGeom>
          <a:noFill/>
        </p:spPr>
        <p:txBody>
          <a:bodyPr wrap="square">
            <a:spAutoFit/>
          </a:bodyPr>
          <a:lstStyle/>
          <a:p>
            <a:r>
              <a:rPr lang="en-GB" sz="1800" b="0" i="0" u="none" strike="noStrike" baseline="0" dirty="0">
                <a:latin typeface="CMR10"/>
              </a:rPr>
              <a:t>(b)Edited Image - Salt And Pepper Noise Removal</a:t>
            </a:r>
            <a:endParaRPr lang="en-GB" dirty="0"/>
          </a:p>
        </p:txBody>
      </p:sp>
      <p:sp>
        <p:nvSpPr>
          <p:cNvPr id="24" name="TextBox 23">
            <a:extLst>
              <a:ext uri="{FF2B5EF4-FFF2-40B4-BE49-F238E27FC236}">
                <a16:creationId xmlns:a16="http://schemas.microsoft.com/office/drawing/2014/main" id="{E5C6A25C-903B-4923-A100-DCF7C679334C}"/>
              </a:ext>
            </a:extLst>
          </p:cNvPr>
          <p:cNvSpPr txBox="1"/>
          <p:nvPr/>
        </p:nvSpPr>
        <p:spPr>
          <a:xfrm>
            <a:off x="521207" y="1499034"/>
            <a:ext cx="559293" cy="369332"/>
          </a:xfrm>
          <a:prstGeom prst="rect">
            <a:avLst/>
          </a:prstGeom>
          <a:noFill/>
        </p:spPr>
        <p:txBody>
          <a:bodyPr wrap="square" rtlCol="0">
            <a:spAutoFit/>
          </a:bodyPr>
          <a:lstStyle/>
          <a:p>
            <a:r>
              <a:rPr lang="en-GB" dirty="0"/>
              <a:t>3.</a:t>
            </a:r>
          </a:p>
        </p:txBody>
      </p:sp>
      <p:sp>
        <p:nvSpPr>
          <p:cNvPr id="25" name="TextBox 24">
            <a:extLst>
              <a:ext uri="{FF2B5EF4-FFF2-40B4-BE49-F238E27FC236}">
                <a16:creationId xmlns:a16="http://schemas.microsoft.com/office/drawing/2014/main" id="{E4F98B66-D523-408A-B4B7-4553019C235A}"/>
              </a:ext>
            </a:extLst>
          </p:cNvPr>
          <p:cNvSpPr txBox="1"/>
          <p:nvPr/>
        </p:nvSpPr>
        <p:spPr>
          <a:xfrm flipH="1">
            <a:off x="8327660" y="1499034"/>
            <a:ext cx="521121" cy="369332"/>
          </a:xfrm>
          <a:prstGeom prst="rect">
            <a:avLst/>
          </a:prstGeom>
          <a:noFill/>
        </p:spPr>
        <p:txBody>
          <a:bodyPr wrap="square" rtlCol="0">
            <a:spAutoFit/>
          </a:bodyPr>
          <a:lstStyle/>
          <a:p>
            <a:r>
              <a:rPr lang="en-GB" dirty="0"/>
              <a:t>4.</a:t>
            </a:r>
          </a:p>
        </p:txBody>
      </p:sp>
    </p:spTree>
    <p:extLst>
      <p:ext uri="{BB962C8B-B14F-4D97-AF65-F5344CB8AC3E}">
        <p14:creationId xmlns:p14="http://schemas.microsoft.com/office/powerpoint/2010/main" val="1892015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21A2B-B948-4A70-8B0D-D21F314A46DD}"/>
              </a:ext>
            </a:extLst>
          </p:cNvPr>
          <p:cNvSpPr>
            <a:spLocks noGrp="1"/>
          </p:cNvSpPr>
          <p:nvPr>
            <p:ph type="title"/>
          </p:nvPr>
        </p:nvSpPr>
        <p:spPr>
          <a:xfrm>
            <a:off x="521207" y="448056"/>
            <a:ext cx="7424308" cy="640080"/>
          </a:xfrm>
        </p:spPr>
        <p:txBody>
          <a:bodyPr>
            <a:normAutofit fontScale="90000"/>
          </a:bodyPr>
          <a:lstStyle/>
          <a:p>
            <a:r>
              <a:rPr lang="en-IN" sz="2800" dirty="0"/>
              <a:t>Image handling/processing techniques</a:t>
            </a:r>
            <a:r>
              <a:rPr lang="en-IN" dirty="0"/>
              <a:t> (contd.) :</a:t>
            </a:r>
            <a:endParaRPr lang="en-GB" dirty="0"/>
          </a:p>
        </p:txBody>
      </p:sp>
      <p:pic>
        <p:nvPicPr>
          <p:cNvPr id="5" name="Content Placeholder 4">
            <a:extLst>
              <a:ext uri="{FF2B5EF4-FFF2-40B4-BE49-F238E27FC236}">
                <a16:creationId xmlns:a16="http://schemas.microsoft.com/office/drawing/2014/main" id="{6325E4B6-9AFA-4FA3-AFFE-BE350E390149}"/>
              </a:ext>
            </a:extLst>
          </p:cNvPr>
          <p:cNvPicPr>
            <a:picLocks noGrp="1" noChangeAspect="1"/>
          </p:cNvPicPr>
          <p:nvPr>
            <p:ph sz="quarter" idx="10"/>
          </p:nvPr>
        </p:nvPicPr>
        <p:blipFill rotWithShape="1">
          <a:blip r:embed="rId2">
            <a:extLst>
              <a:ext uri="{28A0092B-C50C-407E-A947-70E740481C1C}">
                <a14:useLocalDpi xmlns:a14="http://schemas.microsoft.com/office/drawing/2010/main" val="0"/>
              </a:ext>
            </a:extLst>
          </a:blip>
          <a:srcRect l="28938" t="24232" r="46761" b="7879"/>
          <a:stretch/>
        </p:blipFill>
        <p:spPr>
          <a:xfrm>
            <a:off x="1543235" y="1198486"/>
            <a:ext cx="5717220" cy="5642240"/>
          </a:xfrm>
        </p:spPr>
      </p:pic>
      <p:sp>
        <p:nvSpPr>
          <p:cNvPr id="6" name="TextBox 5">
            <a:extLst>
              <a:ext uri="{FF2B5EF4-FFF2-40B4-BE49-F238E27FC236}">
                <a16:creationId xmlns:a16="http://schemas.microsoft.com/office/drawing/2014/main" id="{684836B8-F25B-4DEA-8A96-89EEB7E80502}"/>
              </a:ext>
            </a:extLst>
          </p:cNvPr>
          <p:cNvSpPr txBox="1"/>
          <p:nvPr/>
        </p:nvSpPr>
        <p:spPr>
          <a:xfrm>
            <a:off x="887767" y="1615736"/>
            <a:ext cx="656948" cy="369332"/>
          </a:xfrm>
          <a:prstGeom prst="rect">
            <a:avLst/>
          </a:prstGeom>
          <a:noFill/>
        </p:spPr>
        <p:txBody>
          <a:bodyPr wrap="square" rtlCol="0">
            <a:spAutoFit/>
          </a:bodyPr>
          <a:lstStyle/>
          <a:p>
            <a:r>
              <a:rPr lang="en-GB" dirty="0"/>
              <a:t>5.</a:t>
            </a:r>
          </a:p>
        </p:txBody>
      </p:sp>
      <p:sp>
        <p:nvSpPr>
          <p:cNvPr id="8" name="TextBox 7">
            <a:extLst>
              <a:ext uri="{FF2B5EF4-FFF2-40B4-BE49-F238E27FC236}">
                <a16:creationId xmlns:a16="http://schemas.microsoft.com/office/drawing/2014/main" id="{F83FA7E9-E6F6-40D5-A8E8-FA85924DD5E1}"/>
              </a:ext>
            </a:extLst>
          </p:cNvPr>
          <p:cNvSpPr txBox="1"/>
          <p:nvPr/>
        </p:nvSpPr>
        <p:spPr>
          <a:xfrm>
            <a:off x="7790156" y="3429000"/>
            <a:ext cx="3457852" cy="646331"/>
          </a:xfrm>
          <a:prstGeom prst="rect">
            <a:avLst/>
          </a:prstGeom>
          <a:noFill/>
        </p:spPr>
        <p:txBody>
          <a:bodyPr wrap="square">
            <a:spAutoFit/>
          </a:bodyPr>
          <a:lstStyle/>
          <a:p>
            <a:r>
              <a:rPr lang="en-GB" sz="1800" b="0" i="0" u="none" strike="noStrike" baseline="0" dirty="0">
                <a:latin typeface="CMR10"/>
              </a:rPr>
              <a:t>Our Implementation Of Otsu's Thresholding Algorithm</a:t>
            </a:r>
            <a:endParaRPr lang="en-GB" dirty="0"/>
          </a:p>
        </p:txBody>
      </p:sp>
    </p:spTree>
    <p:extLst>
      <p:ext uri="{BB962C8B-B14F-4D97-AF65-F5344CB8AC3E}">
        <p14:creationId xmlns:p14="http://schemas.microsoft.com/office/powerpoint/2010/main" val="291088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6D9EF-E073-4F68-BEF1-23B9359FAAFC}"/>
              </a:ext>
            </a:extLst>
          </p:cNvPr>
          <p:cNvSpPr>
            <a:spLocks noGrp="1"/>
          </p:cNvSpPr>
          <p:nvPr>
            <p:ph type="title"/>
          </p:nvPr>
        </p:nvSpPr>
        <p:spPr/>
        <p:txBody>
          <a:bodyPr/>
          <a:lstStyle/>
          <a:p>
            <a:r>
              <a:rPr lang="en-GB" dirty="0"/>
              <a:t>Social distancing checker – Introduction :</a:t>
            </a:r>
          </a:p>
        </p:txBody>
      </p:sp>
      <p:sp>
        <p:nvSpPr>
          <p:cNvPr id="3" name="Content Placeholder 2">
            <a:extLst>
              <a:ext uri="{FF2B5EF4-FFF2-40B4-BE49-F238E27FC236}">
                <a16:creationId xmlns:a16="http://schemas.microsoft.com/office/drawing/2014/main" id="{775DD784-2D17-4DBE-8994-2EE093C918AA}"/>
              </a:ext>
            </a:extLst>
          </p:cNvPr>
          <p:cNvSpPr>
            <a:spLocks noGrp="1"/>
          </p:cNvSpPr>
          <p:nvPr>
            <p:ph sz="quarter" idx="10"/>
          </p:nvPr>
        </p:nvSpPr>
        <p:spPr>
          <a:xfrm>
            <a:off x="539496" y="1147010"/>
            <a:ext cx="11019230" cy="5262933"/>
          </a:xfrm>
        </p:spPr>
        <p:txBody>
          <a:bodyPr>
            <a:noAutofit/>
          </a:bodyPr>
          <a:lstStyle/>
          <a:p>
            <a:r>
              <a:rPr lang="en-GB" sz="2400" b="0" i="0" u="none" strike="noStrike" baseline="0" dirty="0">
                <a:latin typeface="CMR10"/>
              </a:rPr>
              <a:t>With the increase in the spread of the dangerous and highly contagious </a:t>
            </a:r>
            <a:r>
              <a:rPr lang="en-GB" sz="2400" b="0" i="0" u="none" strike="noStrike" baseline="0" dirty="0">
                <a:latin typeface="CMBX10"/>
              </a:rPr>
              <a:t>Novel Coronavirus </a:t>
            </a:r>
            <a:r>
              <a:rPr lang="en-GB" sz="2400" b="0" i="0" u="none" strike="noStrike" baseline="0" dirty="0">
                <a:latin typeface="CMR10"/>
              </a:rPr>
              <a:t>and the underlying disease caused by it, </a:t>
            </a:r>
            <a:r>
              <a:rPr lang="en-GB" sz="2400" b="0" i="0" u="none" strike="noStrike" baseline="0" dirty="0">
                <a:latin typeface="CMBX10"/>
              </a:rPr>
              <a:t>COVID-19</a:t>
            </a:r>
            <a:r>
              <a:rPr lang="en-GB" sz="2400" b="0" i="0" u="none" strike="noStrike" baseline="0" dirty="0">
                <a:latin typeface="CMR10"/>
              </a:rPr>
              <a:t>, it is a requirement now more than ever to follow the social distancing norms set in place by the scientists and researchers.</a:t>
            </a:r>
          </a:p>
          <a:p>
            <a:r>
              <a:rPr lang="en-GB" sz="2400" b="0" i="0" u="none" strike="noStrike" baseline="0" dirty="0">
                <a:latin typeface="CMR10"/>
              </a:rPr>
              <a:t>But as we all know, India is a country with a not-so-small population, so it is pretty understandable and obvious that the law enforcement will not be able to actually enforce it on every single person. Therefore, new means of automata in place of actual individuals is a no brainier.</a:t>
            </a:r>
          </a:p>
          <a:p>
            <a:r>
              <a:rPr lang="en-GB" sz="2400" b="0" i="0" u="none" strike="noStrike" baseline="0" dirty="0">
                <a:latin typeface="CMR10"/>
              </a:rPr>
              <a:t>That is where we come in.</a:t>
            </a:r>
          </a:p>
          <a:p>
            <a:r>
              <a:rPr lang="en-GB" sz="2400" b="0" i="0" u="none" strike="noStrike" baseline="0" dirty="0">
                <a:latin typeface="CMR10"/>
              </a:rPr>
              <a:t>The idea behind the working of this software was simple. The software just needed to be able to look at a live feed (or recorded footage) of a camera and know which of the people present in the footage are actually following the social distancing norms and which of them are not, and mark either one appropriately. That is where our journey to build a social distancing checker started.</a:t>
            </a:r>
            <a:endParaRPr lang="en-GB" sz="2400" dirty="0"/>
          </a:p>
        </p:txBody>
      </p:sp>
    </p:spTree>
    <p:extLst>
      <p:ext uri="{BB962C8B-B14F-4D97-AF65-F5344CB8AC3E}">
        <p14:creationId xmlns:p14="http://schemas.microsoft.com/office/powerpoint/2010/main" val="1755818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CE52A-4A85-425A-8FF2-478F711AB699}"/>
              </a:ext>
            </a:extLst>
          </p:cNvPr>
          <p:cNvSpPr>
            <a:spLocks noGrp="1"/>
          </p:cNvSpPr>
          <p:nvPr>
            <p:ph type="title"/>
          </p:nvPr>
        </p:nvSpPr>
        <p:spPr>
          <a:xfrm>
            <a:off x="521207" y="448056"/>
            <a:ext cx="7468696" cy="640080"/>
          </a:xfrm>
        </p:spPr>
        <p:txBody>
          <a:bodyPr>
            <a:normAutofit fontScale="90000"/>
          </a:bodyPr>
          <a:lstStyle/>
          <a:p>
            <a:r>
              <a:rPr lang="en-GB" dirty="0"/>
              <a:t>Social distancing checker – Basic requirements :</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5E7FC2A1-3F3A-4CF2-86AC-CE0C5560534C}"/>
                  </a:ext>
                </a:extLst>
              </p:cNvPr>
              <p:cNvSpPr>
                <a:spLocks noGrp="1"/>
              </p:cNvSpPr>
              <p:nvPr>
                <p:ph sz="quarter" idx="10"/>
              </p:nvPr>
            </p:nvSpPr>
            <p:spPr>
              <a:xfrm>
                <a:off x="539495" y="1435608"/>
                <a:ext cx="11010353" cy="4974336"/>
              </a:xfrm>
            </p:spPr>
            <p:txBody>
              <a:bodyPr/>
              <a:lstStyle/>
              <a:p>
                <a:pPr algn="l"/>
                <a:r>
                  <a:rPr lang="en-GB" sz="1800" b="0" i="0" u="none" strike="noStrike" baseline="0" dirty="0">
                    <a:latin typeface="CMR10"/>
                  </a:rPr>
                  <a:t>Actually knowing the local social distancing norms.</a:t>
                </a:r>
              </a:p>
              <a:p>
                <a:pPr marL="0" indent="0" algn="l">
                  <a:buNone/>
                </a:pPr>
                <a:r>
                  <a:rPr lang="en-GB" sz="1800" dirty="0">
                    <a:latin typeface="CMBX10"/>
                  </a:rPr>
                  <a:t>        - </a:t>
                </a:r>
                <a:r>
                  <a:rPr lang="en-GB" sz="1800" b="0" i="0" u="none" strike="noStrike" baseline="0" dirty="0">
                    <a:latin typeface="CMR10"/>
                  </a:rPr>
                  <a:t>The minimum distance set for social distancing by the local government (generally </a:t>
                </a:r>
                <a:r>
                  <a:rPr lang="en-GB" sz="1800" dirty="0">
                    <a:latin typeface="CMR10"/>
                  </a:rPr>
                  <a:t>2 meters</a:t>
                </a:r>
                <a:r>
                  <a:rPr lang="en-GB" sz="1800" b="0" i="0" u="none" strike="noStrike" baseline="0" dirty="0">
                    <a:latin typeface="CMR10"/>
                  </a:rPr>
                  <a:t>).</a:t>
                </a:r>
              </a:p>
              <a:p>
                <a:pPr algn="l"/>
                <a:r>
                  <a:rPr lang="en-GB" sz="1800" b="0" i="0" u="none" strike="noStrike" baseline="0" dirty="0">
                    <a:latin typeface="CMR10"/>
                  </a:rPr>
                  <a:t>Finding a good position for the camera.</a:t>
                </a:r>
              </a:p>
              <a:p>
                <a:pPr marL="0" indent="0" algn="l">
                  <a:buNone/>
                </a:pPr>
                <a:r>
                  <a:rPr lang="en-GB" sz="1800" dirty="0">
                    <a:latin typeface="CMBX10"/>
                  </a:rPr>
                  <a:t>        </a:t>
                </a:r>
                <a:r>
                  <a:rPr lang="en-GB" sz="1800" b="0" i="0" u="none" strike="noStrike" baseline="0" dirty="0">
                    <a:latin typeface="CMBX10"/>
                  </a:rPr>
                  <a:t>- </a:t>
                </a:r>
                <a:r>
                  <a:rPr lang="en-GB" sz="1800" b="0" i="0" u="none" strike="noStrike" baseline="0" dirty="0">
                    <a:latin typeface="CMR10"/>
                  </a:rPr>
                  <a:t>The footage needs to be taken from a place high enough (top of a pole, post or wall).</a:t>
                </a:r>
              </a:p>
              <a:p>
                <a:pPr algn="l"/>
                <a:r>
                  <a:rPr lang="en-GB" sz="1800" b="0" i="0" u="none" strike="noStrike" baseline="0" dirty="0">
                    <a:latin typeface="SFRM1000"/>
                  </a:rPr>
                  <a:t> </a:t>
                </a:r>
                <a:r>
                  <a:rPr lang="en-GB" sz="1800" b="0" i="0" u="none" strike="noStrike" baseline="0" dirty="0">
                    <a:latin typeface="CMR10"/>
                  </a:rPr>
                  <a:t>Knowing the required distance in Real Form, rather than in pixels.</a:t>
                </a:r>
              </a:p>
              <a:p>
                <a:pPr marL="0" indent="0" algn="l">
                  <a:buNone/>
                </a:pPr>
                <a:r>
                  <a:rPr lang="en-GB" sz="1800" dirty="0">
                    <a:latin typeface="CMBX10"/>
                  </a:rPr>
                  <a:t>        - </a:t>
                </a:r>
                <a:r>
                  <a:rPr lang="en-GB" sz="1800" b="0" i="0" u="none" strike="noStrike" baseline="0" dirty="0">
                    <a:latin typeface="CMR10"/>
                  </a:rPr>
                  <a:t>This will depend on the position and angle of the camera's view. The following formula was used,</a:t>
                </a:r>
              </a:p>
              <a:p>
                <a:pPr marL="0" indent="0" algn="l">
                  <a:buNone/>
                </a:pPr>
                <a:r>
                  <a:rPr lang="en-GB" sz="1800" dirty="0">
                    <a:latin typeface="CMR10"/>
                  </a:rPr>
                  <a:t> </a:t>
                </a:r>
                <a:endParaRPr lang="en-GB" sz="2800" b="0" i="1" dirty="0">
                  <a:latin typeface="Cambria Math" panose="02040503050406030204" pitchFamily="18" charset="0"/>
                </a:endParaRPr>
              </a:p>
              <a:p>
                <a:pPr marL="0" indent="0" algn="l">
                  <a:buNone/>
                </a:pPr>
                <a14:m>
                  <m:oMathPara xmlns:m="http://schemas.openxmlformats.org/officeDocument/2006/math">
                    <m:oMathParaPr>
                      <m:jc m:val="centerGroup"/>
                    </m:oMathParaPr>
                    <m:oMath xmlns:m="http://schemas.openxmlformats.org/officeDocument/2006/math">
                      <m:r>
                        <a:rPr lang="en-IN" sz="2800" b="0" i="1" smtClean="0">
                          <a:latin typeface="Cambria Math" panose="02040503050406030204" pitchFamily="18" charset="0"/>
                        </a:rPr>
                        <m:t>𝐷𝑖𝑠𝑡𝑎𝑛𝑐𝑒</m:t>
                      </m:r>
                      <m:r>
                        <a:rPr lang="en-IN" sz="2800" b="0" i="1" smtClean="0">
                          <a:latin typeface="Cambria Math" panose="02040503050406030204" pitchFamily="18" charset="0"/>
                        </a:rPr>
                        <m:t>=</m:t>
                      </m:r>
                      <m:f>
                        <m:fPr>
                          <m:ctrlPr>
                            <a:rPr lang="en-IN" sz="2800" b="0" i="1" smtClean="0">
                              <a:latin typeface="Cambria Math" panose="02040503050406030204" pitchFamily="18" charset="0"/>
                            </a:rPr>
                          </m:ctrlPr>
                        </m:fPr>
                        <m:num>
                          <m:d>
                            <m:dPr>
                              <m:ctrlPr>
                                <a:rPr lang="en-IN" sz="2800" i="1">
                                  <a:latin typeface="Cambria Math" panose="02040503050406030204" pitchFamily="18" charset="0"/>
                                </a:rPr>
                              </m:ctrlPr>
                            </m:dPr>
                            <m:e>
                              <m:r>
                                <a:rPr lang="en-IN" sz="2800" i="1">
                                  <a:latin typeface="Cambria Math" panose="02040503050406030204" pitchFamily="18" charset="0"/>
                                </a:rPr>
                                <m:t>𝑛𝑜</m:t>
                              </m:r>
                              <m:r>
                                <a:rPr lang="en-IN" sz="2800" i="1">
                                  <a:latin typeface="Cambria Math" panose="02040503050406030204" pitchFamily="18" charset="0"/>
                                </a:rPr>
                                <m:t>. </m:t>
                              </m:r>
                              <m:r>
                                <a:rPr lang="en-IN" sz="2800" i="1">
                                  <a:latin typeface="Cambria Math" panose="02040503050406030204" pitchFamily="18" charset="0"/>
                                </a:rPr>
                                <m:t>𝑜𝑓</m:t>
                              </m:r>
                              <m:r>
                                <a:rPr lang="en-IN" sz="2800" i="1">
                                  <a:latin typeface="Cambria Math" panose="02040503050406030204" pitchFamily="18" charset="0"/>
                                </a:rPr>
                                <m:t> </m:t>
                              </m:r>
                              <m:r>
                                <a:rPr lang="en-IN" sz="2800" i="1">
                                  <a:latin typeface="Cambria Math" panose="02040503050406030204" pitchFamily="18" charset="0"/>
                                </a:rPr>
                                <m:t>𝑃𝑖𝑥𝑒𝑙</m:t>
                              </m:r>
                              <m:r>
                                <a:rPr lang="en-IN" sz="2800" i="1">
                                  <a:latin typeface="Cambria Math" panose="02040503050406030204" pitchFamily="18" charset="0"/>
                                </a:rPr>
                                <m:t> </m:t>
                              </m:r>
                              <m:r>
                                <a:rPr lang="en-IN" sz="2800" i="1">
                                  <a:latin typeface="Cambria Math" panose="02040503050406030204" pitchFamily="18" charset="0"/>
                                </a:rPr>
                                <m:t>𝑜𝑓</m:t>
                              </m:r>
                              <m:r>
                                <a:rPr lang="en-IN" sz="2800" i="1">
                                  <a:latin typeface="Cambria Math" panose="02040503050406030204" pitchFamily="18" charset="0"/>
                                </a:rPr>
                                <m:t> </m:t>
                              </m:r>
                              <m:r>
                                <a:rPr lang="en-IN" sz="2800" i="1">
                                  <a:latin typeface="Cambria Math" panose="02040503050406030204" pitchFamily="18" charset="0"/>
                                </a:rPr>
                                <m:t>𝐷𝑒𝑡𝑒𝑐𝑡𝑒𝑑</m:t>
                              </m:r>
                              <m:r>
                                <a:rPr lang="en-IN" sz="2800" i="1">
                                  <a:latin typeface="Cambria Math" panose="02040503050406030204" pitchFamily="18" charset="0"/>
                                </a:rPr>
                                <m:t> </m:t>
                              </m:r>
                              <m:r>
                                <a:rPr lang="en-IN" sz="2800" i="1">
                                  <a:latin typeface="Cambria Math" panose="02040503050406030204" pitchFamily="18" charset="0"/>
                                </a:rPr>
                                <m:t>𝑂𝑏𝑗𝑒𝑐𝑡</m:t>
                              </m:r>
                            </m:e>
                          </m:d>
                          <m:r>
                            <a:rPr lang="en-IN" sz="2800" b="0" i="1" smtClean="0">
                              <a:latin typeface="Cambria Math" panose="02040503050406030204" pitchFamily="18" charset="0"/>
                            </a:rPr>
                            <m:t>∗(</m:t>
                          </m:r>
                          <m:r>
                            <a:rPr lang="en-IN" sz="2800" b="0" i="1" smtClean="0">
                              <a:latin typeface="Cambria Math" panose="02040503050406030204" pitchFamily="18" charset="0"/>
                            </a:rPr>
                            <m:t>𝑡h𝑒</m:t>
                          </m:r>
                          <m:r>
                            <a:rPr lang="en-IN" sz="2800" b="0" i="1" smtClean="0">
                              <a:latin typeface="Cambria Math" panose="02040503050406030204" pitchFamily="18" charset="0"/>
                            </a:rPr>
                            <m:t> </m:t>
                          </m:r>
                          <m:r>
                            <a:rPr lang="en-IN" sz="2800" b="0" i="1" smtClean="0">
                              <a:latin typeface="Cambria Math" panose="02040503050406030204" pitchFamily="18" charset="0"/>
                            </a:rPr>
                            <m:t>𝑓𝑖𝑥𝑒𝑑</m:t>
                          </m:r>
                          <m:r>
                            <a:rPr lang="en-IN" sz="2800" b="0" i="1" smtClean="0">
                              <a:latin typeface="Cambria Math" panose="02040503050406030204" pitchFamily="18" charset="0"/>
                            </a:rPr>
                            <m:t> </m:t>
                          </m:r>
                          <m:r>
                            <a:rPr lang="en-IN" sz="2800" b="0" i="1" smtClean="0">
                              <a:latin typeface="Cambria Math" panose="02040503050406030204" pitchFamily="18" charset="0"/>
                            </a:rPr>
                            <m:t>𝑑𝑖𝑠𝑡𝑎𝑛𝑐𝑒</m:t>
                          </m:r>
                          <m:r>
                            <a:rPr lang="en-IN" sz="2800" b="0" i="1" smtClean="0">
                              <a:latin typeface="Cambria Math" panose="02040503050406030204" pitchFamily="18" charset="0"/>
                            </a:rPr>
                            <m:t>) </m:t>
                          </m:r>
                        </m:num>
                        <m:den>
                          <m:r>
                            <a:rPr lang="en-IN" sz="2800" b="0" i="1" smtClean="0">
                              <a:latin typeface="Cambria Math" panose="02040503050406030204" pitchFamily="18" charset="0"/>
                            </a:rPr>
                            <m:t>(</m:t>
                          </m:r>
                          <m:r>
                            <a:rPr lang="en-IN" sz="2800" b="0" i="1" smtClean="0">
                              <a:latin typeface="Cambria Math" panose="02040503050406030204" pitchFamily="18" charset="0"/>
                            </a:rPr>
                            <m:t>𝐴𝑚𝑜𝑢𝑛𝑡</m:t>
                          </m:r>
                          <m:r>
                            <a:rPr lang="en-IN" sz="2800" b="0" i="1" smtClean="0">
                              <a:latin typeface="Cambria Math" panose="02040503050406030204" pitchFamily="18" charset="0"/>
                            </a:rPr>
                            <m:t> </m:t>
                          </m:r>
                          <m:r>
                            <a:rPr lang="en-IN" sz="2800" b="0" i="1" smtClean="0">
                              <a:latin typeface="Cambria Math" panose="02040503050406030204" pitchFamily="18" charset="0"/>
                            </a:rPr>
                            <m:t>𝑜𝑓</m:t>
                          </m:r>
                          <m:r>
                            <a:rPr lang="en-IN" sz="2800" b="0" i="1" smtClean="0">
                              <a:latin typeface="Cambria Math" panose="02040503050406030204" pitchFamily="18" charset="0"/>
                            </a:rPr>
                            <m:t> </m:t>
                          </m:r>
                          <m:r>
                            <a:rPr lang="en-IN" sz="2800" b="0" i="1" smtClean="0">
                              <a:latin typeface="Cambria Math" panose="02040503050406030204" pitchFamily="18" charset="0"/>
                            </a:rPr>
                            <m:t>𝑝𝑖𝑥𝑒𝑙𝑠</m:t>
                          </m:r>
                          <m:r>
                            <a:rPr lang="en-IN" sz="2800" b="0" i="1" smtClean="0">
                              <a:latin typeface="Cambria Math" panose="02040503050406030204" pitchFamily="18" charset="0"/>
                            </a:rPr>
                            <m:t> </m:t>
                          </m:r>
                          <m:r>
                            <a:rPr lang="en-IN" sz="2800" b="0" i="1" smtClean="0">
                              <a:latin typeface="Cambria Math" panose="02040503050406030204" pitchFamily="18" charset="0"/>
                            </a:rPr>
                            <m:t>𝑎𝑡</m:t>
                          </m:r>
                          <m:r>
                            <a:rPr lang="en-IN" sz="2800" b="0" i="1" smtClean="0">
                              <a:latin typeface="Cambria Math" panose="02040503050406030204" pitchFamily="18" charset="0"/>
                            </a:rPr>
                            <m:t> </m:t>
                          </m:r>
                          <m:r>
                            <a:rPr lang="en-IN" sz="2800" b="0" i="1" smtClean="0">
                              <a:latin typeface="Cambria Math" panose="02040503050406030204" pitchFamily="18" charset="0"/>
                            </a:rPr>
                            <m:t>𝑡h𝑒</m:t>
                          </m:r>
                          <m:r>
                            <a:rPr lang="en-IN" sz="2800" b="0" i="1" smtClean="0">
                              <a:latin typeface="Cambria Math" panose="02040503050406030204" pitchFamily="18" charset="0"/>
                            </a:rPr>
                            <m:t> </m:t>
                          </m:r>
                          <m:r>
                            <a:rPr lang="en-IN" sz="2800" b="0" i="1" smtClean="0">
                              <a:latin typeface="Cambria Math" panose="02040503050406030204" pitchFamily="18" charset="0"/>
                            </a:rPr>
                            <m:t>𝑓𝑖𝑥𝑒𝑑</m:t>
                          </m:r>
                          <m:r>
                            <a:rPr lang="en-IN" sz="2800" b="0" i="1" smtClean="0">
                              <a:latin typeface="Cambria Math" panose="02040503050406030204" pitchFamily="18" charset="0"/>
                            </a:rPr>
                            <m:t> </m:t>
                          </m:r>
                          <m:r>
                            <a:rPr lang="en-IN" sz="2800" b="0" i="1" smtClean="0">
                              <a:latin typeface="Cambria Math" panose="02040503050406030204" pitchFamily="18" charset="0"/>
                            </a:rPr>
                            <m:t>𝐷𝑖𝑠𝑡𝑎𝑛𝑐𝑒</m:t>
                          </m:r>
                          <m:r>
                            <a:rPr lang="en-IN" sz="2800" b="0" i="1" smtClean="0">
                              <a:latin typeface="Cambria Math" panose="02040503050406030204" pitchFamily="18" charset="0"/>
                            </a:rPr>
                            <m:t>) </m:t>
                          </m:r>
                        </m:den>
                      </m:f>
                    </m:oMath>
                  </m:oMathPara>
                </a14:m>
                <a:endParaRPr lang="en-GB" dirty="0"/>
              </a:p>
              <a:p>
                <a:pPr marL="0" indent="0" algn="l">
                  <a:buNone/>
                </a:pPr>
                <a:endParaRPr lang="en-GB" dirty="0"/>
              </a:p>
              <a:p>
                <a:pPr marL="0" indent="0" algn="l">
                  <a:buNone/>
                </a:pPr>
                <a:endParaRPr lang="en-GB" dirty="0"/>
              </a:p>
              <a:p>
                <a:pPr marL="0" indent="0" algn="l">
                  <a:buNone/>
                </a:pPr>
                <a:endParaRPr lang="en-GB" dirty="0"/>
              </a:p>
              <a:p>
                <a:pPr marL="0" indent="0" algn="l">
                  <a:buNone/>
                </a:pPr>
                <a:endParaRPr lang="en-GB" sz="1800" dirty="0"/>
              </a:p>
            </p:txBody>
          </p:sp>
        </mc:Choice>
        <mc:Fallback>
          <p:sp>
            <p:nvSpPr>
              <p:cNvPr id="3" name="Content Placeholder 2">
                <a:extLst>
                  <a:ext uri="{FF2B5EF4-FFF2-40B4-BE49-F238E27FC236}">
                    <a16:creationId xmlns:a16="http://schemas.microsoft.com/office/drawing/2014/main" id="{5E7FC2A1-3F3A-4CF2-86AC-CE0C5560534C}"/>
                  </a:ext>
                </a:extLst>
              </p:cNvPr>
              <p:cNvSpPr>
                <a:spLocks noGrp="1" noRot="1" noChangeAspect="1" noMove="1" noResize="1" noEditPoints="1" noAdjustHandles="1" noChangeArrowheads="1" noChangeShapeType="1" noTextEdit="1"/>
              </p:cNvSpPr>
              <p:nvPr>
                <p:ph sz="quarter" idx="10"/>
              </p:nvPr>
            </p:nvSpPr>
            <p:spPr>
              <a:xfrm>
                <a:off x="539495" y="1435608"/>
                <a:ext cx="11010353" cy="4974336"/>
              </a:xfrm>
              <a:blipFill>
                <a:blip r:embed="rId2"/>
                <a:stretch>
                  <a:fillRect l="-111" t="-735"/>
                </a:stretch>
              </a:blipFill>
            </p:spPr>
            <p:txBody>
              <a:bodyPr/>
              <a:lstStyle/>
              <a:p>
                <a:r>
                  <a:rPr lang="en-IN">
                    <a:noFill/>
                  </a:rPr>
                  <a:t> </a:t>
                </a:r>
              </a:p>
            </p:txBody>
          </p:sp>
        </mc:Fallback>
      </mc:AlternateContent>
    </p:spTree>
    <p:extLst>
      <p:ext uri="{BB962C8B-B14F-4D97-AF65-F5344CB8AC3E}">
        <p14:creationId xmlns:p14="http://schemas.microsoft.com/office/powerpoint/2010/main" val="3917851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C5226-E021-45BA-8CEB-1BA1BFD5EFFA}"/>
              </a:ext>
            </a:extLst>
          </p:cNvPr>
          <p:cNvSpPr>
            <a:spLocks noGrp="1"/>
          </p:cNvSpPr>
          <p:nvPr>
            <p:ph type="title"/>
          </p:nvPr>
        </p:nvSpPr>
        <p:spPr/>
        <p:txBody>
          <a:bodyPr/>
          <a:lstStyle/>
          <a:p>
            <a:r>
              <a:rPr lang="en-GB" dirty="0"/>
              <a:t>Social distancing checker – Tools used :</a:t>
            </a:r>
          </a:p>
        </p:txBody>
      </p:sp>
      <p:sp>
        <p:nvSpPr>
          <p:cNvPr id="3" name="Content Placeholder 2">
            <a:extLst>
              <a:ext uri="{FF2B5EF4-FFF2-40B4-BE49-F238E27FC236}">
                <a16:creationId xmlns:a16="http://schemas.microsoft.com/office/drawing/2014/main" id="{F3FA582E-53AF-4F41-BCF3-3BB95B1F165B}"/>
              </a:ext>
            </a:extLst>
          </p:cNvPr>
          <p:cNvSpPr>
            <a:spLocks noGrp="1"/>
          </p:cNvSpPr>
          <p:nvPr>
            <p:ph sz="quarter" idx="10"/>
          </p:nvPr>
        </p:nvSpPr>
        <p:spPr>
          <a:xfrm>
            <a:off x="539496" y="1435608"/>
            <a:ext cx="10930454" cy="4974336"/>
          </a:xfrm>
        </p:spPr>
        <p:txBody>
          <a:bodyPr>
            <a:normAutofit/>
          </a:bodyPr>
          <a:lstStyle/>
          <a:p>
            <a:pPr marL="0" indent="0" algn="l">
              <a:buNone/>
            </a:pPr>
            <a:r>
              <a:rPr lang="en-GB" sz="1800" b="0" i="0" u="none" strike="noStrike" baseline="0" dirty="0">
                <a:latin typeface="CMR10"/>
              </a:rPr>
              <a:t>Software Requirements</a:t>
            </a:r>
          </a:p>
          <a:p>
            <a:pPr algn="l"/>
            <a:r>
              <a:rPr lang="en-GB" sz="1800" b="0" i="0" u="none" strike="noStrike" baseline="0" dirty="0">
                <a:latin typeface="CMR10"/>
              </a:rPr>
              <a:t>Python - 3.5 or above</a:t>
            </a:r>
          </a:p>
          <a:p>
            <a:pPr algn="l"/>
            <a:r>
              <a:rPr lang="en-GB" sz="1800" dirty="0">
                <a:latin typeface="CMR10"/>
              </a:rPr>
              <a:t>PyCharm IDE</a:t>
            </a:r>
            <a:endParaRPr lang="en-GB" sz="1800" b="0" i="0" u="none" strike="noStrike" baseline="0" dirty="0">
              <a:latin typeface="CMR10"/>
            </a:endParaRPr>
          </a:p>
          <a:p>
            <a:pPr algn="l"/>
            <a:r>
              <a:rPr lang="en-GB" sz="1800" b="0" i="0" u="none" strike="noStrike" baseline="0" dirty="0">
                <a:latin typeface="CMR10"/>
              </a:rPr>
              <a:t>OpenCV-Python - version 2 or above</a:t>
            </a:r>
          </a:p>
          <a:p>
            <a:pPr algn="l"/>
            <a:r>
              <a:rPr lang="en-GB" sz="1800" b="0" i="0" u="none" strike="noStrike" baseline="0" dirty="0">
                <a:latin typeface="CMR10"/>
              </a:rPr>
              <a:t>YOLOv3 Configuration and Network Weights</a:t>
            </a:r>
          </a:p>
          <a:p>
            <a:pPr algn="l"/>
            <a:r>
              <a:rPr lang="en-GB" sz="1800" b="0" i="0" u="none" strike="noStrike" baseline="0" dirty="0">
                <a:latin typeface="CMR10"/>
              </a:rPr>
              <a:t>NumPy</a:t>
            </a:r>
            <a:r>
              <a:rPr lang="en-GB" sz="1800" b="0" i="0" u="none" strike="noStrike" baseline="0" dirty="0">
                <a:latin typeface="SFRM1000"/>
              </a:rPr>
              <a:t> </a:t>
            </a:r>
          </a:p>
          <a:p>
            <a:pPr marL="0" indent="0" algn="l">
              <a:buNone/>
            </a:pPr>
            <a:r>
              <a:rPr lang="en-GB" sz="1800" b="0" i="0" u="none" strike="noStrike" baseline="0" dirty="0">
                <a:latin typeface="CMR10"/>
              </a:rPr>
              <a:t>Hardware Requirements</a:t>
            </a:r>
          </a:p>
          <a:p>
            <a:pPr algn="l"/>
            <a:r>
              <a:rPr lang="en-GB" sz="1800" b="0" i="0" u="none" strike="noStrike" baseline="0" dirty="0">
                <a:latin typeface="CMR10"/>
              </a:rPr>
              <a:t>A GPU is optional yet recommended to get the best performance</a:t>
            </a:r>
          </a:p>
          <a:p>
            <a:pPr algn="l"/>
            <a:r>
              <a:rPr lang="en-GB" sz="1800" b="0" i="0" u="none" strike="noStrike" baseline="0" dirty="0">
                <a:latin typeface="CMR10"/>
              </a:rPr>
              <a:t>If a GPU is not being used, the CPU need to be good enough</a:t>
            </a:r>
          </a:p>
          <a:p>
            <a:pPr marL="0" indent="0" algn="l">
              <a:buNone/>
            </a:pPr>
            <a:r>
              <a:rPr lang="en-GB" sz="1800" dirty="0">
                <a:latin typeface="CMR10"/>
              </a:rPr>
              <a:t>NOTE : Due to lack of </a:t>
            </a:r>
            <a:r>
              <a:rPr lang="en-GB" sz="1800" b="0" i="0" u="none" strike="noStrike" baseline="0" dirty="0">
                <a:latin typeface="CMR10"/>
              </a:rPr>
              <a:t>hardware resources, we decided on shifting to Google Colab. Google </a:t>
            </a:r>
            <a:r>
              <a:rPr lang="en-GB" sz="1800" dirty="0">
                <a:latin typeface="CMR10"/>
              </a:rPr>
              <a:t>C</a:t>
            </a:r>
            <a:r>
              <a:rPr lang="en-GB" sz="1800" b="0" i="0" u="none" strike="noStrike" baseline="0" dirty="0">
                <a:latin typeface="CMR10"/>
              </a:rPr>
              <a:t>olab is an online iPython development environment similar to Jupyter Note-book, to speed up processes.</a:t>
            </a:r>
            <a:endParaRPr lang="en-GB" dirty="0"/>
          </a:p>
        </p:txBody>
      </p:sp>
    </p:spTree>
    <p:extLst>
      <p:ext uri="{BB962C8B-B14F-4D97-AF65-F5344CB8AC3E}">
        <p14:creationId xmlns:p14="http://schemas.microsoft.com/office/powerpoint/2010/main" val="336521580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695</TotalTime>
  <Words>1837</Words>
  <Application>Microsoft Office PowerPoint</Application>
  <PresentationFormat>Widescreen</PresentationFormat>
  <Paragraphs>151</Paragraphs>
  <Slides>22</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22</vt:i4>
      </vt:variant>
    </vt:vector>
  </HeadingPairs>
  <TitlesOfParts>
    <vt:vector size="35" baseType="lpstr">
      <vt:lpstr>arial</vt:lpstr>
      <vt:lpstr>arial</vt:lpstr>
      <vt:lpstr>Calibri</vt:lpstr>
      <vt:lpstr>Cambria Math</vt:lpstr>
      <vt:lpstr>CMBX10</vt:lpstr>
      <vt:lpstr>CMBX12</vt:lpstr>
      <vt:lpstr>CMR10</vt:lpstr>
      <vt:lpstr>CMR9</vt:lpstr>
      <vt:lpstr>CMTI10</vt:lpstr>
      <vt:lpstr>SFRM1000</vt:lpstr>
      <vt:lpstr>Trebuchet MS</vt:lpstr>
      <vt:lpstr>Wingdings 3</vt:lpstr>
      <vt:lpstr>Facet</vt:lpstr>
      <vt:lpstr>Object Recognition to keep Social Distancing Norms in check</vt:lpstr>
      <vt:lpstr>Categorization :</vt:lpstr>
      <vt:lpstr>    Image handling/processing techniques : </vt:lpstr>
      <vt:lpstr>Image handling/processing techniques (contd.) : </vt:lpstr>
      <vt:lpstr>Image handling/processing techniques (contd.) :</vt:lpstr>
      <vt:lpstr>Image handling/processing techniques (contd.) :</vt:lpstr>
      <vt:lpstr>Social distancing checker – Introduction :</vt:lpstr>
      <vt:lpstr>Social distancing checker – Basic requirements :</vt:lpstr>
      <vt:lpstr>Social distancing checker – Tools used :</vt:lpstr>
      <vt:lpstr>Social distancing checker – Blueprint :</vt:lpstr>
      <vt:lpstr>Social distancing checker – Video input :</vt:lpstr>
      <vt:lpstr>Social distancing checker – Processing :</vt:lpstr>
      <vt:lpstr>Social distancing checker – Detecting people :</vt:lpstr>
      <vt:lpstr>Social distancing checker – Detecting people (contd.) :</vt:lpstr>
      <vt:lpstr>Social distancing checker – Measuring distance between every pair of people : </vt:lpstr>
      <vt:lpstr>Social distancing checker – Mark the violations : </vt:lpstr>
      <vt:lpstr>Social distancing checker – Shortcomings :</vt:lpstr>
      <vt:lpstr>Social distancing checker – Solutions :</vt:lpstr>
      <vt:lpstr>Social distancing checker – NMS Analysis :</vt:lpstr>
      <vt:lpstr>Social distancing checker – Improvements to be made :</vt:lpstr>
      <vt:lpstr>Social distancing checker – Important links :</vt:lpstr>
      <vt:lpstr>Bibliography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MINI-PROJECT TITLE</dc:title>
  <dc:creator>DEBARGHYA DEY</dc:creator>
  <cp:lastModifiedBy>Abhiroop Mukherjee</cp:lastModifiedBy>
  <cp:revision>86</cp:revision>
  <dcterms:created xsi:type="dcterms:W3CDTF">2021-01-22T17:55:13Z</dcterms:created>
  <dcterms:modified xsi:type="dcterms:W3CDTF">2021-01-26T16:12:43Z</dcterms:modified>
</cp:coreProperties>
</file>

<file path=docProps/thumbnail.jpeg>
</file>